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2" r:id="rId6"/>
    <p:sldId id="263" r:id="rId7"/>
    <p:sldId id="267" r:id="rId8"/>
    <p:sldId id="268" r:id="rId9"/>
    <p:sldId id="310" r:id="rId10"/>
    <p:sldId id="264" r:id="rId11"/>
    <p:sldId id="289" r:id="rId12"/>
    <p:sldId id="287" r:id="rId13"/>
    <p:sldId id="261" r:id="rId14"/>
    <p:sldId id="265" r:id="rId15"/>
    <p:sldId id="266" r:id="rId16"/>
    <p:sldId id="290" r:id="rId17"/>
    <p:sldId id="269" r:id="rId18"/>
    <p:sldId id="270" r:id="rId19"/>
    <p:sldId id="271" r:id="rId20"/>
    <p:sldId id="291" r:id="rId21"/>
    <p:sldId id="272" r:id="rId22"/>
    <p:sldId id="292" r:id="rId23"/>
    <p:sldId id="273" r:id="rId24"/>
    <p:sldId id="293" r:id="rId25"/>
    <p:sldId id="274" r:id="rId26"/>
    <p:sldId id="294" r:id="rId27"/>
    <p:sldId id="275" r:id="rId28"/>
    <p:sldId id="276" r:id="rId29"/>
    <p:sldId id="277" r:id="rId30"/>
    <p:sldId id="288" r:id="rId31"/>
    <p:sldId id="278" r:id="rId32"/>
    <p:sldId id="295" r:id="rId33"/>
    <p:sldId id="296" r:id="rId34"/>
    <p:sldId id="297" r:id="rId35"/>
    <p:sldId id="298" r:id="rId36"/>
    <p:sldId id="299" r:id="rId37"/>
    <p:sldId id="279" r:id="rId38"/>
    <p:sldId id="300" r:id="rId39"/>
    <p:sldId id="301" r:id="rId40"/>
    <p:sldId id="302" r:id="rId41"/>
    <p:sldId id="280" r:id="rId42"/>
    <p:sldId id="284" r:id="rId43"/>
    <p:sldId id="281" r:id="rId44"/>
    <p:sldId id="303" r:id="rId45"/>
    <p:sldId id="304" r:id="rId46"/>
    <p:sldId id="305" r:id="rId47"/>
    <p:sldId id="286" r:id="rId48"/>
    <p:sldId id="309" r:id="rId49"/>
    <p:sldId id="285" r:id="rId50"/>
    <p:sldId id="307" r:id="rId51"/>
    <p:sldId id="283" r:id="rId52"/>
    <p:sldId id="308" r:id="rId53"/>
    <p:sldId id="260" r:id="rId5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A57"/>
    <a:srgbClr val="7E7E7E"/>
    <a:srgbClr val="235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43"/>
  </p:normalViewPr>
  <p:slideViewPr>
    <p:cSldViewPr snapToGrid="0" snapToObjects="1">
      <p:cViewPr varScale="1">
        <p:scale>
          <a:sx n="159" d="100"/>
          <a:sy n="159" d="100"/>
        </p:scale>
        <p:origin x="184" y="2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A16C22-7073-4E4C-9964-841EA9A29B40}" type="datetimeFigureOut">
              <a:rPr lang="en-US" smtClean="0"/>
              <a:t>6/26/18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74B548-A24E-E449-BE34-C06D91DFB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35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6/28/18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Duke Machine Learning Summer School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1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6/28/18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Duke Machine Learning Summer School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2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6/28/18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Duke Machine Learning Summer School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3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6/28/18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Duke Machine Learning Summer School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9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6/28/18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Duke Machine Learning Summer School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4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6/28/18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Duke Machine Learning Summer School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0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6/28/18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Duke Machine Learning Summer School 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96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6/28/18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Duke Machine Learning Summer School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7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6/28/18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Duke Machine Learning Summer School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6/28/18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Duke Machine Learning Summer School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2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6/28/18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Duke Machine Learning Summer School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Duke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63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1A57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37.png"/><Relationship Id="rId4" Type="http://schemas.openxmlformats.org/officeDocument/2006/relationships/image" Target="../media/image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37.png"/><Relationship Id="rId4" Type="http://schemas.openxmlformats.org/officeDocument/2006/relationships/image" Target="../media/image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37.png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10.png"/><Relationship Id="rId7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37.png"/><Relationship Id="rId4" Type="http://schemas.openxmlformats.org/officeDocument/2006/relationships/image" Target="../media/image9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7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37.png"/><Relationship Id="rId4" Type="http://schemas.openxmlformats.org/officeDocument/2006/relationships/image" Target="../media/image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4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30.png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6.png"/><Relationship Id="rId4" Type="http://schemas.openxmlformats.org/officeDocument/2006/relationships/image" Target="../media/image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3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0.png"/><Relationship Id="rId5" Type="http://schemas.openxmlformats.org/officeDocument/2006/relationships/image" Target="../media/image46.png"/><Relationship Id="rId4" Type="http://schemas.openxmlformats.org/officeDocument/2006/relationships/image" Target="../media/image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abs/1708.05509" TargetMode="External"/><Relationship Id="rId3" Type="http://schemas.openxmlformats.org/officeDocument/2006/relationships/hyperlink" Target="https://arxiv.org/abs/1511.06434" TargetMode="External"/><Relationship Id="rId7" Type="http://schemas.openxmlformats.org/officeDocument/2006/relationships/hyperlink" Target="https://github.com/mlberkeley/Creative-Adversarial-Networks" TargetMode="External"/><Relationship Id="rId2" Type="http://schemas.openxmlformats.org/officeDocument/2006/relationships/hyperlink" Target="http://papers.nips.cc/paper/5423-generative-adversarial-net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706.07068" TargetMode="External"/><Relationship Id="rId5" Type="http://schemas.openxmlformats.org/officeDocument/2006/relationships/hyperlink" Target="https://github.com/tkarras/progressive_growing_of_gans" TargetMode="External"/><Relationship Id="rId10" Type="http://schemas.openxmlformats.org/officeDocument/2006/relationships/hyperlink" Target="https://make.girls.moe/#/" TargetMode="External"/><Relationship Id="rId4" Type="http://schemas.openxmlformats.org/officeDocument/2006/relationships/hyperlink" Target="https://arxiv.org/abs/1710.10196" TargetMode="External"/><Relationship Id="rId9" Type="http://schemas.openxmlformats.org/officeDocument/2006/relationships/hyperlink" Target="https://github.com/ctwxdd/Tensorflow-ACGAN-Anime-Generatio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Machine Learning Summer School</a:t>
            </a:r>
            <a:br>
              <a:rPr lang="en-US" sz="3600" dirty="0"/>
            </a:br>
            <a:r>
              <a:rPr lang="en-US" sz="3600" dirty="0"/>
              <a:t>Day 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Ricardo Henao</a:t>
            </a:r>
          </a:p>
        </p:txBody>
      </p:sp>
    </p:spTree>
    <p:extLst>
      <p:ext uri="{BB962C8B-B14F-4D97-AF65-F5344CB8AC3E}">
        <p14:creationId xmlns:p14="http://schemas.microsoft.com/office/powerpoint/2010/main" val="942425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4"/>
            <a:ext cx="757725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Sampling from empirical distributions 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Examples 1-4 represent </a:t>
            </a:r>
            <a:r>
              <a:rPr lang="en-US" sz="1200" i="1" dirty="0"/>
              <a:t>uniform distributions</a:t>
            </a:r>
            <a:r>
              <a:rPr lang="en-US" sz="1200" dirty="0"/>
              <a:t>, provided the probability of every outcome is the same.</a:t>
            </a:r>
          </a:p>
          <a:p>
            <a:endParaRPr lang="en-US" sz="1200" dirty="0"/>
          </a:p>
          <a:p>
            <a:r>
              <a:rPr lang="en-US" sz="1200" dirty="0"/>
              <a:t>The uniform distribution between 0 and 1 can be denoted as Uniform(0,1).</a:t>
            </a:r>
          </a:p>
        </p:txBody>
      </p:sp>
    </p:spTree>
    <p:extLst>
      <p:ext uri="{BB962C8B-B14F-4D97-AF65-F5344CB8AC3E}">
        <p14:creationId xmlns:p14="http://schemas.microsoft.com/office/powerpoint/2010/main" val="376576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4"/>
            <a:ext cx="7577254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Sampling from empirical distributions 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Examples 1-4 represent </a:t>
            </a:r>
            <a:r>
              <a:rPr lang="en-US" sz="1200" i="1" dirty="0"/>
              <a:t>uniform distributions</a:t>
            </a:r>
            <a:r>
              <a:rPr lang="en-US" sz="1200" dirty="0"/>
              <a:t>, provided the probability of every outcome is the same.</a:t>
            </a:r>
          </a:p>
          <a:p>
            <a:endParaRPr lang="en-US" sz="1200" dirty="0"/>
          </a:p>
          <a:p>
            <a:r>
              <a:rPr lang="en-US" sz="1200" dirty="0"/>
              <a:t>The uniform distribution between 0 and 1 can be denoted as Uniform(0,1).</a:t>
            </a:r>
          </a:p>
          <a:p>
            <a:endParaRPr lang="en-US" sz="1200" dirty="0"/>
          </a:p>
          <a:p>
            <a:r>
              <a:rPr lang="en-US" sz="1200" b="1" dirty="0"/>
              <a:t>Questions:</a:t>
            </a:r>
          </a:p>
          <a:p>
            <a:endParaRPr lang="en-US" sz="1200" dirty="0"/>
          </a:p>
          <a:p>
            <a:pPr marL="257175" indent="-257175">
              <a:buFont typeface="+mj-lt"/>
              <a:buAutoNum type="arabicPeriod"/>
            </a:pPr>
            <a:r>
              <a:rPr lang="en-US" sz="1200" dirty="0"/>
              <a:t>How do we know that the coin/die is fair?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200" dirty="0"/>
              <a:t>How do we know if two dice produce the same results (</a:t>
            </a:r>
            <a:r>
              <a:rPr lang="en-US" sz="1200" i="1" dirty="0"/>
              <a:t>i.e.</a:t>
            </a:r>
            <a:r>
              <a:rPr lang="en-US" sz="1200" dirty="0"/>
              <a:t>, have the same probabilities)?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200" dirty="0"/>
              <a:t>How do we know if a bag of objects has more that one type of object?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What if we do not know the total number of objects in the bag of objects?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200" dirty="0"/>
              <a:t>What if we want to see objects like in the bag but that we know for sure are not in the bag of objects?</a:t>
            </a:r>
          </a:p>
        </p:txBody>
      </p:sp>
    </p:spTree>
    <p:extLst>
      <p:ext uri="{BB962C8B-B14F-4D97-AF65-F5344CB8AC3E}">
        <p14:creationId xmlns:p14="http://schemas.microsoft.com/office/powerpoint/2010/main" val="1890817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4"/>
            <a:ext cx="757725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Sampling from empirical distributions 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Examples 1-4 represent </a:t>
            </a:r>
            <a:r>
              <a:rPr lang="en-US" sz="1200" i="1" dirty="0"/>
              <a:t>uniform distributions</a:t>
            </a:r>
            <a:r>
              <a:rPr lang="en-US" sz="1200" dirty="0"/>
              <a:t>, provided the probability of every outcome is the same.</a:t>
            </a:r>
          </a:p>
          <a:p>
            <a:endParaRPr lang="en-US" sz="1200" dirty="0"/>
          </a:p>
          <a:p>
            <a:r>
              <a:rPr lang="en-US" sz="1200" dirty="0"/>
              <a:t>The uniform distribution between 0 and 1 can be denoted as Uniform(0,1).</a:t>
            </a:r>
          </a:p>
          <a:p>
            <a:endParaRPr lang="en-US" sz="1200" dirty="0"/>
          </a:p>
          <a:p>
            <a:r>
              <a:rPr lang="en-US" sz="1200" b="1" dirty="0"/>
              <a:t>Questions:</a:t>
            </a:r>
          </a:p>
          <a:p>
            <a:endParaRPr lang="en-US" sz="1200" dirty="0"/>
          </a:p>
          <a:p>
            <a:pPr marL="257175" indent="-257175">
              <a:buFont typeface="+mj-lt"/>
              <a:buAutoNum type="arabicPeriod"/>
            </a:pPr>
            <a:r>
              <a:rPr lang="en-US" sz="1200" dirty="0"/>
              <a:t>How do we know that the coin/die is fair?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200" dirty="0"/>
              <a:t>How do we know if two dice produce the same results (</a:t>
            </a:r>
            <a:r>
              <a:rPr lang="en-US" sz="1200" i="1" dirty="0"/>
              <a:t>i.e.</a:t>
            </a:r>
            <a:r>
              <a:rPr lang="en-US" sz="1200" dirty="0"/>
              <a:t>, have the same probabilities)?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200" dirty="0"/>
              <a:t>How do we know if a bag of objects has more that one type of object?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What if we do not know the total number of objects in the bag of objects?</a:t>
            </a:r>
          </a:p>
          <a:p>
            <a:pPr marL="257175" indent="-257175">
              <a:buFont typeface="+mj-lt"/>
              <a:buAutoNum type="arabicPeriod"/>
            </a:pPr>
            <a:r>
              <a:rPr lang="en-US" sz="1200" dirty="0"/>
              <a:t>What if we want to see objects like in the bag but that we know for sure are not in the bag of objects?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b="1" dirty="0"/>
              <a:t>Answers:</a:t>
            </a:r>
          </a:p>
          <a:p>
            <a:endParaRPr lang="en-US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{1,2,3,4} can be answered using standard statistical methods.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i="1" dirty="0"/>
              <a:t>Adversarial learning</a:t>
            </a:r>
            <a:r>
              <a:rPr lang="en-US" sz="1200" dirty="0"/>
              <a:t> attempts to answer 5 for complex objects (</a:t>
            </a:r>
            <a:r>
              <a:rPr lang="en-US" sz="1200" i="1" dirty="0"/>
              <a:t>e.g.</a:t>
            </a:r>
            <a:r>
              <a:rPr lang="en-US" sz="1200" dirty="0"/>
              <a:t>, images).</a:t>
            </a:r>
          </a:p>
        </p:txBody>
      </p:sp>
    </p:spTree>
    <p:extLst>
      <p:ext uri="{BB962C8B-B14F-4D97-AF65-F5344CB8AC3E}">
        <p14:creationId xmlns:p14="http://schemas.microsoft.com/office/powerpoint/2010/main" val="2496744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4"/>
            <a:ext cx="7577254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Learning parametric distributions 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b="1" dirty="0"/>
              <a:t>Example 1</a:t>
            </a:r>
            <a:r>
              <a:rPr lang="en-US" sz="1200" dirty="0"/>
              <a:t>:</a:t>
            </a:r>
          </a:p>
          <a:p>
            <a:endParaRPr lang="en-US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flip coin N=100 times.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Calculate Frequency(heads) = #heads/N and Frequency(tails) = #tails/N.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dirty="0"/>
              <a:t>The parameters of the distribution can be estimated (approximated) by frequencies:</a:t>
            </a:r>
          </a:p>
          <a:p>
            <a:endParaRPr lang="en-US" sz="1200" dirty="0"/>
          </a:p>
          <a:p>
            <a:pPr algn="ctr"/>
            <a:r>
              <a:rPr lang="en-US" sz="1200" dirty="0"/>
              <a:t>Probability(heads) ≈ Frequency(heads) and Probability(tails) ≈ Frequency(heads)</a:t>
            </a:r>
          </a:p>
          <a:p>
            <a:pPr algn="ctr"/>
            <a:endParaRPr lang="en-US" sz="1200" dirty="0"/>
          </a:p>
          <a:p>
            <a:r>
              <a:rPr lang="en-US" sz="1200" dirty="0"/>
              <a:t>The approximation gets better as N increases.</a:t>
            </a:r>
          </a:p>
          <a:p>
            <a:endParaRPr lang="en-US" sz="1200" dirty="0"/>
          </a:p>
          <a:p>
            <a:r>
              <a:rPr lang="en-US" sz="1200" b="1" dirty="0"/>
              <a:t>Note</a:t>
            </a:r>
            <a:r>
              <a:rPr lang="en-US" sz="1200" dirty="0"/>
              <a:t>: since Probability(heads) + Probability(tails) = 1, we only need to a estimate one of them so:</a:t>
            </a:r>
          </a:p>
          <a:p>
            <a:endParaRPr lang="en-US" sz="1200" dirty="0"/>
          </a:p>
          <a:p>
            <a:pPr algn="ctr"/>
            <a:r>
              <a:rPr lang="en-US" sz="1200" dirty="0"/>
              <a:t>Probability(heads) ≈ Frequency(heads) and Probability(tails) = 1 - Frequency(heads)</a:t>
            </a:r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23350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4"/>
            <a:ext cx="757725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Learning parametric distributions 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b="1" dirty="0"/>
              <a:t>Example 2</a:t>
            </a:r>
            <a:r>
              <a:rPr lang="en-US" sz="1200" dirty="0"/>
              <a:t>:</a:t>
            </a:r>
          </a:p>
          <a:p>
            <a:endParaRPr lang="en-US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Roll die N=100 times.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Calculate Frequency(1) = #1/N, …, Frequency(6) = #6/N.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r>
              <a:rPr lang="en-US" sz="1200" dirty="0"/>
              <a:t>The parameters of the distribution can be estimated (approximated) by frequencies:</a:t>
            </a:r>
          </a:p>
          <a:p>
            <a:endParaRPr lang="en-US" sz="1200" dirty="0"/>
          </a:p>
          <a:p>
            <a:pPr algn="ctr"/>
            <a:r>
              <a:rPr lang="en-US" sz="1200" dirty="0"/>
              <a:t>Probability(1) ≈ Frequency(1), …, Probability(6) ≈ Frequency(6)</a:t>
            </a:r>
          </a:p>
          <a:p>
            <a:pPr algn="ctr"/>
            <a:endParaRPr lang="en-US" sz="1200" dirty="0"/>
          </a:p>
          <a:p>
            <a:r>
              <a:rPr lang="en-US" sz="1200" dirty="0"/>
              <a:t>The approximation gets better as N increases.</a:t>
            </a:r>
          </a:p>
          <a:p>
            <a:endParaRPr lang="en-US" sz="1200" dirty="0"/>
          </a:p>
          <a:p>
            <a:r>
              <a:rPr lang="en-US" sz="1200" b="1" dirty="0"/>
              <a:t>Note</a:t>
            </a:r>
            <a:r>
              <a:rPr lang="en-US" sz="1200" dirty="0"/>
              <a:t>: since Probability(1) + … + Probability(6) = 1, we only need to a estimate 5 of them so:</a:t>
            </a:r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Probability(6) = 1 - Frequency(1) - … - Frequency(5)</a:t>
            </a:r>
          </a:p>
          <a:p>
            <a:pPr algn="ctr"/>
            <a:endParaRPr lang="en-US" sz="1200" dirty="0"/>
          </a:p>
          <a:p>
            <a:r>
              <a:rPr lang="en-US" sz="1200" b="1" dirty="0"/>
              <a:t>Note:</a:t>
            </a:r>
            <a:r>
              <a:rPr lang="en-US" sz="1200" dirty="0"/>
              <a:t> a discrete distribution taking K values has K-1 parameters.</a:t>
            </a:r>
          </a:p>
        </p:txBody>
      </p:sp>
    </p:spTree>
    <p:extLst>
      <p:ext uri="{BB962C8B-B14F-4D97-AF65-F5344CB8AC3E}">
        <p14:creationId xmlns:p14="http://schemas.microsoft.com/office/powerpoint/2010/main" val="3987396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4"/>
                <a:ext cx="7577254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Sampling from learned parametric distributions 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b="1" dirty="0"/>
              </a:p>
              <a:p>
                <a:r>
                  <a:rPr lang="en-US" sz="1200" b="1" dirty="0"/>
                  <a:t>Example 2</a:t>
                </a:r>
                <a:r>
                  <a:rPr lang="en-US" sz="1200" dirty="0"/>
                  <a:t>: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Above, observation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has a value of 2 provided it falls into the Probability(2) “bin”.</a:t>
                </a:r>
              </a:p>
              <a:p>
                <a:endParaRPr lang="en-US" sz="1200" dirty="0"/>
              </a:p>
              <a:p>
                <a:r>
                  <a:rPr lang="en-US" sz="1200" b="1" dirty="0"/>
                  <a:t>Note</a:t>
                </a:r>
                <a:r>
                  <a:rPr lang="en-US" sz="1200" dirty="0"/>
                  <a:t>: there is an implicit function (defined above as a set of rules) that maps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200" dirty="0"/>
                  <a:t> into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, </a:t>
                </a:r>
                <a:r>
                  <a:rPr lang="en-US" sz="1200" i="1" dirty="0"/>
                  <a:t>i.e.</a:t>
                </a:r>
                <a:r>
                  <a:rPr lang="en-US" sz="1200" dirty="0"/>
                  <a:t>,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Denote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as a </a:t>
                </a:r>
                <a:r>
                  <a:rPr lang="en-US" sz="1200" i="1" dirty="0"/>
                  <a:t>generator</a:t>
                </a:r>
                <a:r>
                  <a:rPr lang="en-US" sz="1200" dirty="0"/>
                  <a:t> for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4"/>
                <a:ext cx="7577254" cy="3831818"/>
              </a:xfrm>
              <a:prstGeom prst="rect">
                <a:avLst/>
              </a:prstGeom>
              <a:blipFill>
                <a:blip r:embed="rId2"/>
                <a:stretch>
                  <a:fillRect l="-335" t="-3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D7DA6249-88AE-8348-84D4-6DD1D1D7B545}"/>
              </a:ext>
            </a:extLst>
          </p:cNvPr>
          <p:cNvGrpSpPr/>
          <p:nvPr/>
        </p:nvGrpSpPr>
        <p:grpSpPr>
          <a:xfrm>
            <a:off x="1753001" y="1369178"/>
            <a:ext cx="5537638" cy="1357983"/>
            <a:chOff x="3670300" y="2685415"/>
            <a:chExt cx="6591281" cy="161636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F4A0DB2-7FBD-EB4A-B69C-B9866A1E24EE}"/>
                </a:ext>
              </a:extLst>
            </p:cNvPr>
            <p:cNvCxnSpPr>
              <a:cxnSpLocks/>
            </p:cNvCxnSpPr>
            <p:nvPr/>
          </p:nvCxnSpPr>
          <p:spPr>
            <a:xfrm>
              <a:off x="3826565" y="3369365"/>
              <a:ext cx="6155635" cy="0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87F75E-5B80-5E44-A327-092B674CE9F1}"/>
                </a:ext>
              </a:extLst>
            </p:cNvPr>
            <p:cNvSpPr txBox="1"/>
            <p:nvPr/>
          </p:nvSpPr>
          <p:spPr>
            <a:xfrm>
              <a:off x="3670300" y="3369365"/>
              <a:ext cx="355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6C72CA-B2BE-8D4A-B1C7-AE60134D6AC8}"/>
                </a:ext>
              </a:extLst>
            </p:cNvPr>
            <p:cNvSpPr txBox="1"/>
            <p:nvPr/>
          </p:nvSpPr>
          <p:spPr>
            <a:xfrm>
              <a:off x="9782865" y="3343940"/>
              <a:ext cx="355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50" dirty="0"/>
                <a:t>1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058D9B6-5999-BC4A-AA46-F930BBBB2CF7}"/>
                </a:ext>
              </a:extLst>
            </p:cNvPr>
            <p:cNvSpPr/>
            <p:nvPr/>
          </p:nvSpPr>
          <p:spPr>
            <a:xfrm>
              <a:off x="3826565" y="3035300"/>
              <a:ext cx="1101035" cy="203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dirty="0"/>
                <a:t>Probability(1)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203FA4-4717-B445-B30F-F8EE72D2B33D}"/>
                </a:ext>
              </a:extLst>
            </p:cNvPr>
            <p:cNvSpPr/>
            <p:nvPr/>
          </p:nvSpPr>
          <p:spPr>
            <a:xfrm>
              <a:off x="4953457" y="3035300"/>
              <a:ext cx="822960" cy="203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dirty="0"/>
                <a:t>Probability(2)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B1E0BD-D975-684B-884F-FFD24162CBCC}"/>
                </a:ext>
              </a:extLst>
            </p:cNvPr>
            <p:cNvSpPr/>
            <p:nvPr/>
          </p:nvSpPr>
          <p:spPr>
            <a:xfrm>
              <a:off x="8771945" y="3035300"/>
              <a:ext cx="1188720" cy="203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75" dirty="0"/>
                <a:t>Probability(6)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8AB072-B69D-D743-B85C-5CD5D8C65C86}"/>
                </a:ext>
              </a:extLst>
            </p:cNvPr>
            <p:cNvSpPr txBox="1"/>
            <p:nvPr/>
          </p:nvSpPr>
          <p:spPr>
            <a:xfrm>
              <a:off x="6904383" y="2987321"/>
              <a:ext cx="58861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. . 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E4E9C89-1178-4146-BDC9-D918D1E63F06}"/>
                    </a:ext>
                  </a:extLst>
                </p:cNvPr>
                <p:cNvSpPr txBox="1"/>
                <p:nvPr/>
              </p:nvSpPr>
              <p:spPr>
                <a:xfrm>
                  <a:off x="7353298" y="3994004"/>
                  <a:ext cx="2908283" cy="3077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/>
                    <a:t>Draw </a:t>
                  </a:r>
                  <a14:m>
                    <m:oMath xmlns:m="http://schemas.openxmlformats.org/officeDocument/2006/math">
                      <m:r>
                        <a:rPr lang="en-US" sz="9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a14:m>
                  <a:r>
                    <a:rPr lang="en-US" sz="900" dirty="0"/>
                    <a:t> from Uniform(0,1) using Example 4</a:t>
                  </a: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E4E9C89-1178-4146-BDC9-D918D1E63F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53298" y="3994004"/>
                  <a:ext cx="2908283" cy="307776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A17E8EF-B23C-E449-84D3-47DF2CA56809}"/>
                    </a:ext>
                  </a:extLst>
                </p:cNvPr>
                <p:cNvSpPr txBox="1"/>
                <p:nvPr/>
              </p:nvSpPr>
              <p:spPr>
                <a:xfrm>
                  <a:off x="5002175" y="3307809"/>
                  <a:ext cx="304800" cy="40010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𝜖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3A17E8EF-B23C-E449-84D3-47DF2CA568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2175" y="3307809"/>
                  <a:ext cx="304800" cy="40010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61BE2F9-CA38-F84A-B941-D055DEEA640C}"/>
                </a:ext>
              </a:extLst>
            </p:cNvPr>
            <p:cNvCxnSpPr>
              <a:cxnSpLocks/>
              <a:stCxn id="15" idx="1"/>
              <a:endCxn id="16" idx="3"/>
            </p:cNvCxnSpPr>
            <p:nvPr/>
          </p:nvCxnSpPr>
          <p:spPr>
            <a:xfrm flipH="1" flipV="1">
              <a:off x="5306975" y="3507864"/>
              <a:ext cx="2046324" cy="6400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4D2FEB5-7B8E-C941-822A-11587482F4B8}"/>
                </a:ext>
              </a:extLst>
            </p:cNvPr>
            <p:cNvCxnSpPr>
              <a:cxnSpLocks/>
              <a:stCxn id="6" idx="2"/>
              <a:endCxn id="13" idx="0"/>
            </p:cNvCxnSpPr>
            <p:nvPr/>
          </p:nvCxnSpPr>
          <p:spPr>
            <a:xfrm>
              <a:off x="9331960" y="2685415"/>
              <a:ext cx="34344" cy="34988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CA60B25A-B986-6C4B-80C0-8A269E4BC57C}"/>
              </a:ext>
            </a:extLst>
          </p:cNvPr>
          <p:cNvSpPr/>
          <p:nvPr/>
        </p:nvSpPr>
        <p:spPr>
          <a:xfrm>
            <a:off x="5598154" y="1138346"/>
            <a:ext cx="182293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1 - Frequency(1) - … - Frequency(5)</a:t>
            </a:r>
          </a:p>
        </p:txBody>
      </p:sp>
    </p:spTree>
    <p:extLst>
      <p:ext uri="{BB962C8B-B14F-4D97-AF65-F5344CB8AC3E}">
        <p14:creationId xmlns:p14="http://schemas.microsoft.com/office/powerpoint/2010/main" val="581021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4"/>
            <a:ext cx="757725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Learning to sample from an unknown distribution 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endParaRPr lang="en-US" sz="1200" b="1" dirty="0"/>
          </a:p>
          <a:p>
            <a:r>
              <a:rPr lang="en-US" sz="1200" b="1" dirty="0"/>
              <a:t>Example 5</a:t>
            </a:r>
            <a:r>
              <a:rPr lang="en-US" sz="1200" dirty="0"/>
              <a:t>: handwritten digits (MNIST, N=60,000 images)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b="1" dirty="0"/>
              <a:t>Option 1 (no learning)</a:t>
            </a:r>
            <a:r>
              <a:rPr lang="en-US" sz="1200" dirty="0"/>
              <a:t>: We can use the bag of objects approach in Example 3, but we can only generate N=60,000 distinct images, bad </a:t>
            </a:r>
            <a:r>
              <a:rPr lang="en-US" sz="1200" i="1" dirty="0"/>
              <a:t>generalization</a:t>
            </a:r>
            <a:r>
              <a:rPr lang="en-US" sz="1200" dirty="0"/>
              <a:t>.</a:t>
            </a:r>
          </a:p>
        </p:txBody>
      </p:sp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63AE1C0F-6A95-3B41-91BF-C5E220E30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077" y="861539"/>
            <a:ext cx="3473717" cy="197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26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4"/>
                <a:ext cx="7577254" cy="3462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Learning to sample from an unknown distribution 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b="1" dirty="0"/>
              </a:p>
              <a:p>
                <a:r>
                  <a:rPr lang="en-US" sz="1200" b="1" dirty="0"/>
                  <a:t>Example 5</a:t>
                </a:r>
                <a:r>
                  <a:rPr lang="en-US" sz="1200" dirty="0"/>
                  <a:t>: handwritten digits (MNIST, N=60,000 images)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b="1" dirty="0"/>
                  <a:t>Option 1 (no learning)</a:t>
                </a:r>
                <a:r>
                  <a:rPr lang="en-US" sz="1200" dirty="0"/>
                  <a:t>: We can use the bag of objects approach in Example 3, but we can only generate N=60,000 distinct images, bad </a:t>
                </a:r>
                <a:r>
                  <a:rPr lang="en-US" sz="1200" i="1" dirty="0"/>
                  <a:t>generalization</a:t>
                </a:r>
                <a:r>
                  <a:rPr lang="en-US" sz="1200" dirty="0"/>
                  <a:t>.</a:t>
                </a:r>
              </a:p>
              <a:p>
                <a:endParaRPr lang="en-US" sz="1200" dirty="0"/>
              </a:p>
              <a:p>
                <a:r>
                  <a:rPr lang="en-US" sz="1200" b="1" dirty="0"/>
                  <a:t>Option 2 (learning): </a:t>
                </a:r>
                <a:r>
                  <a:rPr lang="en-US" sz="1200" dirty="0"/>
                  <a:t>We can use the N=60,000 images to learn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4"/>
                <a:ext cx="7577254" cy="3462486"/>
              </a:xfrm>
              <a:prstGeom prst="rect">
                <a:avLst/>
              </a:prstGeom>
              <a:blipFill>
                <a:blip r:embed="rId2"/>
                <a:stretch>
                  <a:fillRect l="-335" t="-366" b="-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Content Placeholder 5">
            <a:extLst>
              <a:ext uri="{FF2B5EF4-FFF2-40B4-BE49-F238E27FC236}">
                <a16:creationId xmlns:a16="http://schemas.microsoft.com/office/drawing/2014/main" id="{63AE1C0F-6A95-3B41-91BF-C5E220E30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077" y="861539"/>
            <a:ext cx="3473717" cy="197932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FBBAB2-9163-ED4E-B594-9D8AC64D6008}"/>
              </a:ext>
            </a:extLst>
          </p:cNvPr>
          <p:cNvGrpSpPr/>
          <p:nvPr/>
        </p:nvGrpSpPr>
        <p:grpSpPr>
          <a:xfrm>
            <a:off x="3147782" y="3953155"/>
            <a:ext cx="2748076" cy="466725"/>
            <a:chOff x="2734231" y="2808129"/>
            <a:chExt cx="3664100" cy="62230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D08479F-413F-2341-B245-3D6B39CA3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34231" y="2808129"/>
              <a:ext cx="622300" cy="622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C9B9B1-0C34-9C43-9EC7-D3F9158F2558}"/>
                    </a:ext>
                  </a:extLst>
                </p:cNvPr>
                <p:cNvSpPr txBox="1"/>
                <p:nvPr/>
              </p:nvSpPr>
              <p:spPr>
                <a:xfrm>
                  <a:off x="3186085" y="2934613"/>
                  <a:ext cx="3212246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35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</m:e>
                        </m:d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1350" b="0" i="0" smtClean="0">
                            <a:latin typeface="Cambria Math" panose="02040503050406030204" pitchFamily="18" charset="0"/>
                          </a:rPr>
                          <m:t>Uniform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(0,1)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1C9B9B1-0C34-9C43-9EC7-D3F9158F25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86085" y="2934613"/>
                  <a:ext cx="3212246" cy="400109"/>
                </a:xfrm>
                <a:prstGeom prst="rect">
                  <a:avLst/>
                </a:prstGeom>
                <a:blipFill>
                  <a:blip r:embed="rId5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22444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4"/>
                <a:ext cx="7577254" cy="3981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Learning to sample from an unknown distribution 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b="1" dirty="0"/>
              </a:p>
              <a:p>
                <a:r>
                  <a:rPr lang="en-US" sz="1200" b="1" dirty="0"/>
                  <a:t>Example 5</a:t>
                </a:r>
                <a:r>
                  <a:rPr lang="en-US" sz="1200" dirty="0"/>
                  <a:t>: handwritten digits (MNIST, N=60,000 images)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b="1" dirty="0"/>
                  <a:t>Option 2 (learning): </a:t>
                </a:r>
                <a:r>
                  <a:rPr lang="en-US" sz="1200" dirty="0"/>
                  <a:t>We can use the N=60,000 images to learn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We can set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as a multilayer perceptron (from Day 1) or a convolutional neural network (from Day 2) with parameters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We can learn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200" dirty="0"/>
                  <a:t> by minimizing</a:t>
                </a:r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=60,000</m:t>
                          </m:r>
                        </m:sup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200" dirty="0"/>
                  <a:t> is an image from MNIST and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is a sample from the generator.</a:t>
                </a:r>
              </a:p>
              <a:p>
                <a:endParaRPr lang="en-US" sz="1200" dirty="0"/>
              </a:p>
              <a:p>
                <a:endParaRPr lang="en-US" sz="1200" b="1" dirty="0"/>
              </a:p>
              <a:p>
                <a:r>
                  <a:rPr lang="en-US" sz="1200" b="1" dirty="0"/>
                  <a:t>Problem</a:t>
                </a:r>
                <a:r>
                  <a:rPr lang="en-US" sz="1200" dirty="0"/>
                  <a:t>: we do not have a way to know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200" dirty="0"/>
                  <a:t> from Uniform(0,1) corresponds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200" dirty="0"/>
                  <a:t>, not a </a:t>
                </a:r>
                <a:r>
                  <a:rPr lang="en-US" sz="1200" i="1" dirty="0"/>
                  <a:t>supervised problem</a:t>
                </a:r>
                <a:r>
                  <a:rPr lang="en-US" sz="12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4"/>
                <a:ext cx="7577254" cy="3981731"/>
              </a:xfrm>
              <a:prstGeom prst="rect">
                <a:avLst/>
              </a:prstGeom>
              <a:blipFill>
                <a:blip r:embed="rId2"/>
                <a:stretch>
                  <a:fillRect l="-335" t="-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9101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4"/>
                <a:ext cx="7577254" cy="3058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Learning to sample from an unknown distribution: autoencoding generative models 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b="1" dirty="0"/>
              </a:p>
              <a:p>
                <a:r>
                  <a:rPr lang="en-US" sz="1200" b="1" dirty="0"/>
                  <a:t>Example 5</a:t>
                </a:r>
                <a:r>
                  <a:rPr lang="en-US" sz="1200" dirty="0"/>
                  <a:t>: handwritten digits (MNIST, N=60,000 images)</a:t>
                </a:r>
              </a:p>
              <a:p>
                <a:endParaRPr lang="en-US" sz="1200" dirty="0"/>
              </a:p>
              <a:p>
                <a:r>
                  <a:rPr lang="en-US" sz="1200" b="1" dirty="0"/>
                  <a:t>Problem</a:t>
                </a:r>
                <a:r>
                  <a:rPr lang="en-US" sz="1200" dirty="0"/>
                  <a:t>: we do not have a way to know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200" dirty="0"/>
                  <a:t> from Uniform(0,1) corresponds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200" dirty="0"/>
                  <a:t>.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We can set and </a:t>
                </a:r>
                <a:r>
                  <a:rPr lang="en-US" sz="1200" i="1" dirty="0"/>
                  <a:t>encoder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as a multilayer perceptron (from Day 1) or a convolutional neural network (from Day 2) with parameters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200" dirty="0"/>
                  <a:t>. 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We can learn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200" dirty="0"/>
                  <a:t> by minimizing</a:t>
                </a:r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Uniform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4"/>
                <a:ext cx="7577254" cy="3058530"/>
              </a:xfrm>
              <a:prstGeom prst="rect">
                <a:avLst/>
              </a:prstGeom>
              <a:blipFill>
                <a:blip r:embed="rId2"/>
                <a:stretch>
                  <a:fillRect l="-335" t="-413" b="-2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3A83A852-0F17-8442-9729-71100A362233}"/>
              </a:ext>
            </a:extLst>
          </p:cNvPr>
          <p:cNvGrpSpPr/>
          <p:nvPr/>
        </p:nvGrpSpPr>
        <p:grpSpPr>
          <a:xfrm>
            <a:off x="1752754" y="3565416"/>
            <a:ext cx="5188322" cy="822944"/>
            <a:chOff x="2327837" y="4704859"/>
            <a:chExt cx="6917763" cy="10972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CB4169-180A-1649-8719-4BDC41019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000" y="4715215"/>
              <a:ext cx="622300" cy="622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Pentagon 6">
                  <a:extLst>
                    <a:ext uri="{FF2B5EF4-FFF2-40B4-BE49-F238E27FC236}">
                      <a16:creationId xmlns:a16="http://schemas.microsoft.com/office/drawing/2014/main" id="{053AF5E5-9C59-3444-9AEF-982859D354E7}"/>
                    </a:ext>
                  </a:extLst>
                </p:cNvPr>
                <p:cNvSpPr/>
                <p:nvPr/>
              </p:nvSpPr>
              <p:spPr>
                <a:xfrm>
                  <a:off x="3860800" y="4740613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7" name="Pentagon 6">
                  <a:extLst>
                    <a:ext uri="{FF2B5EF4-FFF2-40B4-BE49-F238E27FC236}">
                      <a16:creationId xmlns:a16="http://schemas.microsoft.com/office/drawing/2014/main" id="{053AF5E5-9C59-3444-9AEF-982859D354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0800" y="4740613"/>
                  <a:ext cx="1409700" cy="553578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entagon 8">
                  <a:extLst>
                    <a:ext uri="{FF2B5EF4-FFF2-40B4-BE49-F238E27FC236}">
                      <a16:creationId xmlns:a16="http://schemas.microsoft.com/office/drawing/2014/main" id="{DA50C4E9-9840-084F-B7F5-CA1EB92B4E86}"/>
                    </a:ext>
                  </a:extLst>
                </p:cNvPr>
                <p:cNvSpPr/>
                <p:nvPr/>
              </p:nvSpPr>
              <p:spPr>
                <a:xfrm>
                  <a:off x="6302937" y="4740613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" name="Pentagon 8">
                  <a:extLst>
                    <a:ext uri="{FF2B5EF4-FFF2-40B4-BE49-F238E27FC236}">
                      <a16:creationId xmlns:a16="http://schemas.microsoft.com/office/drawing/2014/main" id="{DA50C4E9-9840-084F-B7F5-CA1EB92B4E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2937" y="4740613"/>
                  <a:ext cx="1409700" cy="553578"/>
                </a:xfrm>
                <a:prstGeom prst="homePlat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D3662A-C147-D34B-95D6-1FC44732C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3400" y="4704859"/>
              <a:ext cx="622300" cy="622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C2E6D0-D7CC-9A45-B508-E835AC887283}"/>
                </a:ext>
              </a:extLst>
            </p:cNvPr>
            <p:cNvSpPr txBox="1"/>
            <p:nvPr/>
          </p:nvSpPr>
          <p:spPr>
            <a:xfrm>
              <a:off x="3860800" y="5427685"/>
              <a:ext cx="140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Encoder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E6FB7B-56C1-1340-ACDD-DD024C42BD14}"/>
                </a:ext>
              </a:extLst>
            </p:cNvPr>
            <p:cNvSpPr txBox="1"/>
            <p:nvPr/>
          </p:nvSpPr>
          <p:spPr>
            <a:xfrm>
              <a:off x="6302937" y="5427685"/>
              <a:ext cx="140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Generator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AB7D-E67C-9F4E-B5D5-11F1ADC9D085}"/>
                </a:ext>
              </a:extLst>
            </p:cNvPr>
            <p:cNvSpPr txBox="1"/>
            <p:nvPr/>
          </p:nvSpPr>
          <p:spPr>
            <a:xfrm>
              <a:off x="7683500" y="5432787"/>
              <a:ext cx="156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Reconstruction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6A1D47-1A66-FB46-A9E1-7555D19B6F77}"/>
                </a:ext>
              </a:extLst>
            </p:cNvPr>
            <p:cNvSpPr txBox="1"/>
            <p:nvPr/>
          </p:nvSpPr>
          <p:spPr>
            <a:xfrm>
              <a:off x="2327837" y="5427685"/>
              <a:ext cx="156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8167BC7-5158-BC4D-A592-AE130BA48C5F}"/>
                    </a:ext>
                  </a:extLst>
                </p:cNvPr>
                <p:cNvSpPr/>
                <p:nvPr/>
              </p:nvSpPr>
              <p:spPr>
                <a:xfrm>
                  <a:off x="5562682" y="4831343"/>
                  <a:ext cx="5258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sz="1350" dirty="0"/>
                    <a:t> 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8167BC7-5158-BC4D-A592-AE130BA48C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682" y="4831343"/>
                  <a:ext cx="525871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09FB887-AB0B-A348-8D8D-B92E75EA8E23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 flipV="1">
              <a:off x="3416300" y="5017402"/>
              <a:ext cx="444500" cy="8963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E3609B0-A37A-E848-995C-442D2628FBD4}"/>
                </a:ext>
              </a:extLst>
            </p:cNvPr>
            <p:cNvCxnSpPr>
              <a:stCxn id="7" idx="3"/>
              <a:endCxn id="15" idx="1"/>
            </p:cNvCxnSpPr>
            <p:nvPr/>
          </p:nvCxnSpPr>
          <p:spPr>
            <a:xfrm>
              <a:off x="5270500" y="5017402"/>
              <a:ext cx="292183" cy="13996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BCB322-53D0-D142-A5E1-2093C3AAC2A4}"/>
                </a:ext>
              </a:extLst>
            </p:cNvPr>
            <p:cNvCxnSpPr>
              <a:stCxn id="15" idx="3"/>
              <a:endCxn id="9" idx="1"/>
            </p:cNvCxnSpPr>
            <p:nvPr/>
          </p:nvCxnSpPr>
          <p:spPr>
            <a:xfrm flipV="1">
              <a:off x="6088553" y="5017402"/>
              <a:ext cx="214384" cy="13996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6F4DE6F-3D43-1F49-BAA5-2675BD46558A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 flipV="1">
              <a:off x="7712637" y="5016009"/>
              <a:ext cx="440763" cy="1393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8B8AF9D-BCDE-5349-AC71-211D010DC420}"/>
              </a:ext>
            </a:extLst>
          </p:cNvPr>
          <p:cNvSpPr txBox="1"/>
          <p:nvPr/>
        </p:nvSpPr>
        <p:spPr>
          <a:xfrm>
            <a:off x="3431114" y="4352809"/>
            <a:ext cx="18316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Autoencoder</a:t>
            </a:r>
          </a:p>
        </p:txBody>
      </p:sp>
    </p:spTree>
    <p:extLst>
      <p:ext uri="{BB962C8B-B14F-4D97-AF65-F5344CB8AC3E}">
        <p14:creationId xmlns:p14="http://schemas.microsoft.com/office/powerpoint/2010/main" val="3277503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4"/>
            <a:ext cx="757725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Outline: Generative Adversarial Networks (GANs)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r>
              <a:rPr lang="en-US" sz="1200" b="1" dirty="0"/>
              <a:t>Concepts of data synthesis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Sampling from distributions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050" dirty="0"/>
              <a:t>Discrete distributions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050" dirty="0"/>
              <a:t>Empirical distributions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050" dirty="0"/>
              <a:t>Continuous distributions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Learning parametric distributions then sampling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050" dirty="0"/>
              <a:t>Learning parametric distributions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050" dirty="0"/>
              <a:t>Sampling from learned parametric distributions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Learning to sample from an unknown distribution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050" dirty="0"/>
              <a:t>Learning autoencoding generative models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050" dirty="0"/>
              <a:t>Learning adversarially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Synthesizing images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050" dirty="0"/>
              <a:t>Natural images: Progressive Growing of GANs (2018)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050" dirty="0"/>
              <a:t>Art: Creative Adversarial Networks (2017)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050" dirty="0"/>
              <a:t>Anime character generation: Towards the Automatic Anime Characters Creation (2017)</a:t>
            </a:r>
          </a:p>
          <a:p>
            <a:r>
              <a:rPr lang="en-US" sz="1200" b="1" dirty="0"/>
              <a:t>Adversarial Learning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 Basics and notation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sz="1200" dirty="0"/>
              <a:t>Distribution, expectation, generator, discriminator and objective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Learning adversarially revisited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Conditional adversarial learning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Adversarial disentanglement</a:t>
            </a:r>
          </a:p>
        </p:txBody>
      </p:sp>
    </p:spTree>
    <p:extLst>
      <p:ext uri="{BB962C8B-B14F-4D97-AF65-F5344CB8AC3E}">
        <p14:creationId xmlns:p14="http://schemas.microsoft.com/office/powerpoint/2010/main" val="1483302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4"/>
                <a:ext cx="7577254" cy="3058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Learning to sample from an unknown distribution: autoencoding generative models 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b="1" dirty="0"/>
              </a:p>
              <a:p>
                <a:r>
                  <a:rPr lang="en-US" sz="1200" b="1" dirty="0"/>
                  <a:t>Example 5</a:t>
                </a:r>
                <a:r>
                  <a:rPr lang="en-US" sz="1200" dirty="0"/>
                  <a:t>: handwritten digits (MNIST, N=60,000 images)</a:t>
                </a:r>
              </a:p>
              <a:p>
                <a:endParaRPr lang="en-US" sz="1200" dirty="0"/>
              </a:p>
              <a:p>
                <a:r>
                  <a:rPr lang="en-US" sz="1200" b="1" dirty="0"/>
                  <a:t>Problem</a:t>
                </a:r>
                <a:r>
                  <a:rPr lang="en-US" sz="1200" dirty="0"/>
                  <a:t>: we do not have a way to know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200" dirty="0"/>
                  <a:t> from Uniform(0,1) corresponds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1200" dirty="0"/>
                  <a:t>.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We can set and </a:t>
                </a:r>
                <a:r>
                  <a:rPr lang="en-US" sz="1200" i="1" dirty="0"/>
                  <a:t>encoder</a:t>
                </a:r>
                <a:r>
                  <a:rPr lang="en-US" sz="1200" dirty="0"/>
                  <a:t>: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as a multilayer perceptron (from Day 1) or a convolutional neural network (from Day 2) with parameters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200" dirty="0"/>
                  <a:t>. 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We can learn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sz="1200" dirty="0"/>
                  <a:t> by minimizing</a:t>
                </a:r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𝑙𝑜𝑠𝑠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Uniform</m:t>
                          </m:r>
                          <m:d>
                            <m:d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4"/>
                <a:ext cx="7577254" cy="3058530"/>
              </a:xfrm>
              <a:prstGeom prst="rect">
                <a:avLst/>
              </a:prstGeom>
              <a:blipFill>
                <a:blip r:embed="rId2"/>
                <a:stretch>
                  <a:fillRect l="-335" t="-413" b="-21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3A83A852-0F17-8442-9729-71100A362233}"/>
              </a:ext>
            </a:extLst>
          </p:cNvPr>
          <p:cNvGrpSpPr/>
          <p:nvPr/>
        </p:nvGrpSpPr>
        <p:grpSpPr>
          <a:xfrm>
            <a:off x="1752754" y="3565416"/>
            <a:ext cx="5188322" cy="822944"/>
            <a:chOff x="2327837" y="4704859"/>
            <a:chExt cx="6917763" cy="10972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6CB4169-180A-1649-8719-4BDC410192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94000" y="4715215"/>
              <a:ext cx="622300" cy="6223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Pentagon 6">
                  <a:extLst>
                    <a:ext uri="{FF2B5EF4-FFF2-40B4-BE49-F238E27FC236}">
                      <a16:creationId xmlns:a16="http://schemas.microsoft.com/office/drawing/2014/main" id="{053AF5E5-9C59-3444-9AEF-982859D354E7}"/>
                    </a:ext>
                  </a:extLst>
                </p:cNvPr>
                <p:cNvSpPr/>
                <p:nvPr/>
              </p:nvSpPr>
              <p:spPr>
                <a:xfrm>
                  <a:off x="3860800" y="4740613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7" name="Pentagon 6">
                  <a:extLst>
                    <a:ext uri="{FF2B5EF4-FFF2-40B4-BE49-F238E27FC236}">
                      <a16:creationId xmlns:a16="http://schemas.microsoft.com/office/drawing/2014/main" id="{053AF5E5-9C59-3444-9AEF-982859D354E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0800" y="4740613"/>
                  <a:ext cx="1409700" cy="553578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entagon 8">
                  <a:extLst>
                    <a:ext uri="{FF2B5EF4-FFF2-40B4-BE49-F238E27FC236}">
                      <a16:creationId xmlns:a16="http://schemas.microsoft.com/office/drawing/2014/main" id="{DA50C4E9-9840-084F-B7F5-CA1EB92B4E86}"/>
                    </a:ext>
                  </a:extLst>
                </p:cNvPr>
                <p:cNvSpPr/>
                <p:nvPr/>
              </p:nvSpPr>
              <p:spPr>
                <a:xfrm>
                  <a:off x="6302937" y="4740613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" name="Pentagon 8">
                  <a:extLst>
                    <a:ext uri="{FF2B5EF4-FFF2-40B4-BE49-F238E27FC236}">
                      <a16:creationId xmlns:a16="http://schemas.microsoft.com/office/drawing/2014/main" id="{DA50C4E9-9840-084F-B7F5-CA1EB92B4E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2937" y="4740613"/>
                  <a:ext cx="1409700" cy="553578"/>
                </a:xfrm>
                <a:prstGeom prst="homePlat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D3662A-C147-D34B-95D6-1FC44732C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3400" y="4704859"/>
              <a:ext cx="622300" cy="6223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6C2E6D0-D7CC-9A45-B508-E835AC887283}"/>
                </a:ext>
              </a:extLst>
            </p:cNvPr>
            <p:cNvSpPr txBox="1"/>
            <p:nvPr/>
          </p:nvSpPr>
          <p:spPr>
            <a:xfrm>
              <a:off x="3860800" y="5427685"/>
              <a:ext cx="140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Encoder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E6FB7B-56C1-1340-ACDD-DD024C42BD14}"/>
                </a:ext>
              </a:extLst>
            </p:cNvPr>
            <p:cNvSpPr txBox="1"/>
            <p:nvPr/>
          </p:nvSpPr>
          <p:spPr>
            <a:xfrm>
              <a:off x="6302937" y="5427685"/>
              <a:ext cx="140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Generator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2AAB7D-E67C-9F4E-B5D5-11F1ADC9D085}"/>
                </a:ext>
              </a:extLst>
            </p:cNvPr>
            <p:cNvSpPr txBox="1"/>
            <p:nvPr/>
          </p:nvSpPr>
          <p:spPr>
            <a:xfrm>
              <a:off x="7683500" y="5432787"/>
              <a:ext cx="156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Reconstruction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36A1D47-1A66-FB46-A9E1-7555D19B6F77}"/>
                </a:ext>
              </a:extLst>
            </p:cNvPr>
            <p:cNvSpPr txBox="1"/>
            <p:nvPr/>
          </p:nvSpPr>
          <p:spPr>
            <a:xfrm>
              <a:off x="2327837" y="5427685"/>
              <a:ext cx="15621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Input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8167BC7-5158-BC4D-A592-AE130BA48C5F}"/>
                    </a:ext>
                  </a:extLst>
                </p:cNvPr>
                <p:cNvSpPr/>
                <p:nvPr/>
              </p:nvSpPr>
              <p:spPr>
                <a:xfrm>
                  <a:off x="5562682" y="4831343"/>
                  <a:ext cx="52587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a14:m>
                  <a:r>
                    <a:rPr lang="en-US" sz="1350" dirty="0"/>
                    <a:t> </a:t>
                  </a:r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8167BC7-5158-BC4D-A592-AE130BA48C5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682" y="4831343"/>
                  <a:ext cx="525871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09FB887-AB0B-A348-8D8D-B92E75EA8E23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 flipV="1">
              <a:off x="3416300" y="5017402"/>
              <a:ext cx="444500" cy="8963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E3609B0-A37A-E848-995C-442D2628FBD4}"/>
                </a:ext>
              </a:extLst>
            </p:cNvPr>
            <p:cNvCxnSpPr>
              <a:stCxn id="7" idx="3"/>
              <a:endCxn id="15" idx="1"/>
            </p:cNvCxnSpPr>
            <p:nvPr/>
          </p:nvCxnSpPr>
          <p:spPr>
            <a:xfrm>
              <a:off x="5270500" y="5017402"/>
              <a:ext cx="292183" cy="13996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FBCB322-53D0-D142-A5E1-2093C3AAC2A4}"/>
                </a:ext>
              </a:extLst>
            </p:cNvPr>
            <p:cNvCxnSpPr>
              <a:stCxn id="15" idx="3"/>
              <a:endCxn id="9" idx="1"/>
            </p:cNvCxnSpPr>
            <p:nvPr/>
          </p:nvCxnSpPr>
          <p:spPr>
            <a:xfrm flipV="1">
              <a:off x="6088553" y="5017402"/>
              <a:ext cx="214384" cy="13996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6F4DE6F-3D43-1F49-BAA5-2675BD46558A}"/>
                </a:ext>
              </a:extLst>
            </p:cNvPr>
            <p:cNvCxnSpPr>
              <a:stCxn id="9" idx="3"/>
              <a:endCxn id="10" idx="1"/>
            </p:cNvCxnSpPr>
            <p:nvPr/>
          </p:nvCxnSpPr>
          <p:spPr>
            <a:xfrm flipV="1">
              <a:off x="7712637" y="5016009"/>
              <a:ext cx="440763" cy="1393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8B8AF9D-BCDE-5349-AC71-211D010DC420}"/>
              </a:ext>
            </a:extLst>
          </p:cNvPr>
          <p:cNvSpPr txBox="1"/>
          <p:nvPr/>
        </p:nvSpPr>
        <p:spPr>
          <a:xfrm>
            <a:off x="3431114" y="4352809"/>
            <a:ext cx="18316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/>
              <a:t>Autoencoder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EAA8E8-5D43-8048-BBD7-BBE08E326C7E}"/>
              </a:ext>
            </a:extLst>
          </p:cNvPr>
          <p:cNvSpPr txBox="1"/>
          <p:nvPr/>
        </p:nvSpPr>
        <p:spPr>
          <a:xfrm>
            <a:off x="3303463" y="3137834"/>
            <a:ext cx="8101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</a:rPr>
              <a:t>Data fit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B222AE-3D59-234A-88C5-8B08008F0106}"/>
              </a:ext>
            </a:extLst>
          </p:cNvPr>
          <p:cNvSpPr txBox="1"/>
          <p:nvPr/>
        </p:nvSpPr>
        <p:spPr>
          <a:xfrm>
            <a:off x="4931449" y="3137834"/>
            <a:ext cx="11102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accent1"/>
                </a:solidFill>
              </a:rPr>
              <a:t>Distribution fit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F0DBBA-89E5-B540-B016-1926F82E0BC6}"/>
              </a:ext>
            </a:extLst>
          </p:cNvPr>
          <p:cNvSpPr/>
          <p:nvPr/>
        </p:nvSpPr>
        <p:spPr>
          <a:xfrm>
            <a:off x="2902476" y="2582779"/>
            <a:ext cx="1581292" cy="8012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FCEE02-F271-B849-B8A5-AC65956C1C25}"/>
              </a:ext>
            </a:extLst>
          </p:cNvPr>
          <p:cNvSpPr/>
          <p:nvPr/>
        </p:nvSpPr>
        <p:spPr>
          <a:xfrm>
            <a:off x="4637643" y="2582779"/>
            <a:ext cx="1739094" cy="80127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357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4"/>
            <a:ext cx="757725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Learning to sample from an unknown distribution: autoencoding generative models 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endParaRPr lang="en-US" sz="1200" b="1" dirty="0"/>
          </a:p>
          <a:p>
            <a:r>
              <a:rPr lang="en-US" sz="1200" b="1" dirty="0"/>
              <a:t>Example 5</a:t>
            </a:r>
            <a:r>
              <a:rPr lang="en-US" sz="1200" dirty="0"/>
              <a:t>: handwritten digits (MNIST, N=60,000 images)</a:t>
            </a:r>
          </a:p>
          <a:p>
            <a:endParaRPr lang="en-US" sz="1200" dirty="0"/>
          </a:p>
          <a:p>
            <a:r>
              <a:rPr lang="en-US" sz="1200" dirty="0"/>
              <a:t>Samples generated by an autoencoder: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5AC5AE-B84F-E348-9C4C-32D07491E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72" y="1766010"/>
            <a:ext cx="7274894" cy="217977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586C94B-D598-1A46-8C43-001121498CC9}"/>
              </a:ext>
            </a:extLst>
          </p:cNvPr>
          <p:cNvSpPr/>
          <p:nvPr/>
        </p:nvSpPr>
        <p:spPr>
          <a:xfrm>
            <a:off x="6574987" y="4011563"/>
            <a:ext cx="16305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>
                <a:solidFill>
                  <a:srgbClr val="7E7E7E"/>
                </a:solidFill>
              </a:rPr>
              <a:t>Kingma</a:t>
            </a:r>
            <a:r>
              <a:rPr lang="en-US" sz="900" dirty="0">
                <a:solidFill>
                  <a:srgbClr val="7E7E7E"/>
                </a:solidFill>
              </a:rPr>
              <a:t> and Welling, ICLR 2014</a:t>
            </a:r>
          </a:p>
        </p:txBody>
      </p:sp>
    </p:spTree>
    <p:extLst>
      <p:ext uri="{BB962C8B-B14F-4D97-AF65-F5344CB8AC3E}">
        <p14:creationId xmlns:p14="http://schemas.microsoft.com/office/powerpoint/2010/main" val="1689820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4"/>
            <a:ext cx="7577254" cy="4201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Learning to sample from an unknown distribution: autoencoding generative models 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endParaRPr lang="en-US" sz="1200" b="1" dirty="0"/>
          </a:p>
          <a:p>
            <a:r>
              <a:rPr lang="en-US" sz="1200" b="1" dirty="0"/>
              <a:t>Example 5</a:t>
            </a:r>
            <a:r>
              <a:rPr lang="en-US" sz="1200" dirty="0"/>
              <a:t>: handwritten digits (MNIST, N=60,000 images)</a:t>
            </a:r>
          </a:p>
          <a:p>
            <a:endParaRPr lang="en-US" sz="1200" dirty="0"/>
          </a:p>
          <a:p>
            <a:r>
              <a:rPr lang="en-US" sz="1200" dirty="0"/>
              <a:t>Samples generated by an autoencoder: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b="1" dirty="0"/>
              <a:t>Problem</a:t>
            </a:r>
            <a:r>
              <a:rPr lang="en-US" sz="1200" dirty="0"/>
              <a:t>: some samples do not look like digits.</a:t>
            </a:r>
          </a:p>
          <a:p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5AC5AE-B84F-E348-9C4C-32D07491E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72" y="1766010"/>
            <a:ext cx="7274894" cy="217977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586C94B-D598-1A46-8C43-001121498CC9}"/>
              </a:ext>
            </a:extLst>
          </p:cNvPr>
          <p:cNvSpPr/>
          <p:nvPr/>
        </p:nvSpPr>
        <p:spPr>
          <a:xfrm>
            <a:off x="6574987" y="4011563"/>
            <a:ext cx="163057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>
                <a:solidFill>
                  <a:srgbClr val="7E7E7E"/>
                </a:solidFill>
              </a:rPr>
              <a:t>Kingma</a:t>
            </a:r>
            <a:r>
              <a:rPr lang="en-US" sz="900" dirty="0">
                <a:solidFill>
                  <a:srgbClr val="7E7E7E"/>
                </a:solidFill>
              </a:rPr>
              <a:t> and Welling, ICLR 2014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8B4EBD2-B77B-F944-9652-DC9EC0132F77}"/>
              </a:ext>
            </a:extLst>
          </p:cNvPr>
          <p:cNvSpPr/>
          <p:nvPr/>
        </p:nvSpPr>
        <p:spPr>
          <a:xfrm>
            <a:off x="3449053" y="2507001"/>
            <a:ext cx="184484" cy="17646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C37AED-3824-BB49-9671-F9702A1D35B2}"/>
              </a:ext>
            </a:extLst>
          </p:cNvPr>
          <p:cNvSpPr/>
          <p:nvPr/>
        </p:nvSpPr>
        <p:spPr>
          <a:xfrm>
            <a:off x="3946359" y="2170116"/>
            <a:ext cx="184484" cy="17646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D523994-1261-C842-B6E5-0FBCC1A36B10}"/>
              </a:ext>
            </a:extLst>
          </p:cNvPr>
          <p:cNvSpPr/>
          <p:nvPr/>
        </p:nvSpPr>
        <p:spPr>
          <a:xfrm>
            <a:off x="5895475" y="2839856"/>
            <a:ext cx="184484" cy="17646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F9422F3-8A06-734F-8E2A-F41F4766704B}"/>
              </a:ext>
            </a:extLst>
          </p:cNvPr>
          <p:cNvSpPr/>
          <p:nvPr/>
        </p:nvSpPr>
        <p:spPr>
          <a:xfrm>
            <a:off x="7531770" y="2346579"/>
            <a:ext cx="184484" cy="17646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B5C0CC9-99CA-6043-B149-36CECCFA96FE}"/>
              </a:ext>
            </a:extLst>
          </p:cNvPr>
          <p:cNvSpPr/>
          <p:nvPr/>
        </p:nvSpPr>
        <p:spPr>
          <a:xfrm>
            <a:off x="7527761" y="3353203"/>
            <a:ext cx="184484" cy="17646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32A09E-3001-5042-AD89-DE3E8BBDBF7C}"/>
              </a:ext>
            </a:extLst>
          </p:cNvPr>
          <p:cNvSpPr/>
          <p:nvPr/>
        </p:nvSpPr>
        <p:spPr>
          <a:xfrm>
            <a:off x="6071938" y="2170115"/>
            <a:ext cx="184484" cy="176463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45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4"/>
                <a:ext cx="7577254" cy="4016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Learning to sample from an unknown distribution: learning adversarially 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b="1" dirty="0"/>
              </a:p>
              <a:p>
                <a:r>
                  <a:rPr lang="en-US" sz="1200" b="1" dirty="0"/>
                  <a:t>Example 5</a:t>
                </a:r>
                <a:r>
                  <a:rPr lang="en-US" sz="1200" dirty="0"/>
                  <a:t>: handwritten digits (MNIST, N=60,000 images)</a:t>
                </a:r>
              </a:p>
              <a:p>
                <a:endParaRPr lang="en-US" sz="1200" dirty="0"/>
              </a:p>
              <a:p>
                <a:r>
                  <a:rPr lang="en-US" sz="1200" b="1" dirty="0"/>
                  <a:t>Intuition: </a:t>
                </a:r>
                <a:r>
                  <a:rPr lang="en-US" sz="1200" dirty="0"/>
                  <a:t>imagine we have </a:t>
                </a:r>
                <a:r>
                  <a:rPr lang="en-US" sz="1200" i="1" dirty="0"/>
                  <a:t>critic</a:t>
                </a:r>
                <a:r>
                  <a:rPr lang="en-US" sz="1200" dirty="0"/>
                  <a:t> that can discriminate whether an image is of a handwritten digit 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We learn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200" dirty="0"/>
                  <a:t> (generator) so the generator fools the critic.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We learn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/>
                  <a:t> (critic) so the critic doesn’t get fooled.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This framework is a game between two </a:t>
                </a:r>
                <a:r>
                  <a:rPr lang="en-US" sz="1200" i="1" dirty="0"/>
                  <a:t>adversaries</a:t>
                </a:r>
                <a:r>
                  <a:rPr lang="en-US" sz="12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4"/>
                <a:ext cx="7577254" cy="4016484"/>
              </a:xfrm>
              <a:prstGeom prst="rect">
                <a:avLst/>
              </a:prstGeom>
              <a:blipFill>
                <a:blip r:embed="rId2"/>
                <a:stretch>
                  <a:fillRect l="-335" t="-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40191D52-1762-084A-85BC-43D1CBDFD282}"/>
              </a:ext>
            </a:extLst>
          </p:cNvPr>
          <p:cNvGrpSpPr/>
          <p:nvPr/>
        </p:nvGrpSpPr>
        <p:grpSpPr>
          <a:xfrm>
            <a:off x="2001160" y="1729546"/>
            <a:ext cx="5297206" cy="1899637"/>
            <a:chOff x="4038600" y="2286184"/>
            <a:chExt cx="7062941" cy="2532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Pentagon 7">
                  <a:extLst>
                    <a:ext uri="{FF2B5EF4-FFF2-40B4-BE49-F238E27FC236}">
                      <a16:creationId xmlns:a16="http://schemas.microsoft.com/office/drawing/2014/main" id="{115F6414-EA8A-D64F-ABF2-9DE1AF58F959}"/>
                    </a:ext>
                  </a:extLst>
                </p:cNvPr>
                <p:cNvSpPr/>
                <p:nvPr/>
              </p:nvSpPr>
              <p:spPr>
                <a:xfrm>
                  <a:off x="4778855" y="2813180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" name="Pentagon 7">
                  <a:extLst>
                    <a:ext uri="{FF2B5EF4-FFF2-40B4-BE49-F238E27FC236}">
                      <a16:creationId xmlns:a16="http://schemas.microsoft.com/office/drawing/2014/main" id="{115F6414-EA8A-D64F-ABF2-9DE1AF58F9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855" y="2813180"/>
                  <a:ext cx="1409700" cy="553578"/>
                </a:xfrm>
                <a:prstGeom prst="homePlat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A6AD9B-5557-5545-9BC7-8D081C3B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318" y="2777426"/>
              <a:ext cx="622300" cy="6223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6A9A91-6727-2C49-AB56-C926D5AFCFC1}"/>
                </a:ext>
              </a:extLst>
            </p:cNvPr>
            <p:cNvSpPr txBox="1"/>
            <p:nvPr/>
          </p:nvSpPr>
          <p:spPr>
            <a:xfrm>
              <a:off x="4646679" y="3496726"/>
              <a:ext cx="14097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2A1760-9DF0-194A-BB57-607FEB1A2424}"/>
                </a:ext>
              </a:extLst>
            </p:cNvPr>
            <p:cNvSpPr txBox="1"/>
            <p:nvPr/>
          </p:nvSpPr>
          <p:spPr>
            <a:xfrm>
              <a:off x="6159419" y="4480479"/>
              <a:ext cx="15621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Real image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B9413B6-77F3-0944-BF22-76894DC8D83E}"/>
                    </a:ext>
                  </a:extLst>
                </p:cNvPr>
                <p:cNvSpPr/>
                <p:nvPr/>
              </p:nvSpPr>
              <p:spPr>
                <a:xfrm>
                  <a:off x="4038600" y="2903909"/>
                  <a:ext cx="411736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r>
                    <a:rPr lang="en-US" sz="135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B9413B6-77F3-0944-BF22-76894DC8D8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2903909"/>
                  <a:ext cx="411736" cy="40010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31B04A-D29B-A243-AC80-847251953197}"/>
                </a:ext>
              </a:extLst>
            </p:cNvPr>
            <p:cNvCxnSpPr>
              <a:stCxn id="12" idx="3"/>
              <a:endCxn id="8" idx="1"/>
            </p:cNvCxnSpPr>
            <p:nvPr/>
          </p:nvCxnSpPr>
          <p:spPr>
            <a:xfrm flipV="1">
              <a:off x="4450336" y="3089970"/>
              <a:ext cx="328519" cy="1399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11A3AFF-9297-1147-804A-EB6EC24D3F1F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6188555" y="3088576"/>
              <a:ext cx="440763" cy="1393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3818E46-E8FF-834E-B7B8-95779BECC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318" y="3628952"/>
              <a:ext cx="622300" cy="6223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1C93D-B8A7-9046-AC0E-0D28FE46BF46}"/>
                </a:ext>
              </a:extLst>
            </p:cNvPr>
            <p:cNvSpPr/>
            <p:nvPr/>
          </p:nvSpPr>
          <p:spPr>
            <a:xfrm>
              <a:off x="6729046" y="2903910"/>
              <a:ext cx="429846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7240E5E-3A8F-1449-895C-476BC6F13F7C}"/>
                </a:ext>
              </a:extLst>
            </p:cNvPr>
            <p:cNvSpPr/>
            <p:nvPr/>
          </p:nvSpPr>
          <p:spPr>
            <a:xfrm>
              <a:off x="6834554" y="2962031"/>
              <a:ext cx="214923" cy="257907"/>
            </a:xfrm>
            <a:custGeom>
              <a:avLst/>
              <a:gdLst>
                <a:gd name="connsiteX0" fmla="*/ 214923 w 214923"/>
                <a:gd name="connsiteY0" fmla="*/ 0 h 257907"/>
                <a:gd name="connsiteX1" fmla="*/ 136769 w 214923"/>
                <a:gd name="connsiteY1" fmla="*/ 7815 h 257907"/>
                <a:gd name="connsiteX2" fmla="*/ 105508 w 214923"/>
                <a:gd name="connsiteY2" fmla="*/ 11723 h 257907"/>
                <a:gd name="connsiteX3" fmla="*/ 82061 w 214923"/>
                <a:gd name="connsiteY3" fmla="*/ 19538 h 257907"/>
                <a:gd name="connsiteX4" fmla="*/ 58615 w 214923"/>
                <a:gd name="connsiteY4" fmla="*/ 31261 h 257907"/>
                <a:gd name="connsiteX5" fmla="*/ 42984 w 214923"/>
                <a:gd name="connsiteY5" fmla="*/ 46892 h 257907"/>
                <a:gd name="connsiteX6" fmla="*/ 27354 w 214923"/>
                <a:gd name="connsiteY6" fmla="*/ 66431 h 257907"/>
                <a:gd name="connsiteX7" fmla="*/ 23446 w 214923"/>
                <a:gd name="connsiteY7" fmla="*/ 78154 h 257907"/>
                <a:gd name="connsiteX8" fmla="*/ 15631 w 214923"/>
                <a:gd name="connsiteY8" fmla="*/ 89877 h 257907"/>
                <a:gd name="connsiteX9" fmla="*/ 7815 w 214923"/>
                <a:gd name="connsiteY9" fmla="*/ 113323 h 257907"/>
                <a:gd name="connsiteX10" fmla="*/ 3908 w 214923"/>
                <a:gd name="connsiteY10" fmla="*/ 140677 h 257907"/>
                <a:gd name="connsiteX11" fmla="*/ 0 w 214923"/>
                <a:gd name="connsiteY11" fmla="*/ 164123 h 257907"/>
                <a:gd name="connsiteX12" fmla="*/ 11723 w 214923"/>
                <a:gd name="connsiteY12" fmla="*/ 195384 h 257907"/>
                <a:gd name="connsiteX13" fmla="*/ 15631 w 214923"/>
                <a:gd name="connsiteY13" fmla="*/ 207107 h 257907"/>
                <a:gd name="connsiteX14" fmla="*/ 46892 w 214923"/>
                <a:gd name="connsiteY14" fmla="*/ 234461 h 257907"/>
                <a:gd name="connsiteX15" fmla="*/ 58615 w 214923"/>
                <a:gd name="connsiteY15" fmla="*/ 238369 h 257907"/>
                <a:gd name="connsiteX16" fmla="*/ 74246 w 214923"/>
                <a:gd name="connsiteY16" fmla="*/ 246184 h 257907"/>
                <a:gd name="connsiteX17" fmla="*/ 85969 w 214923"/>
                <a:gd name="connsiteY17" fmla="*/ 250092 h 257907"/>
                <a:gd name="connsiteX18" fmla="*/ 121138 w 214923"/>
                <a:gd name="connsiteY18" fmla="*/ 257907 h 257907"/>
                <a:gd name="connsiteX19" fmla="*/ 152400 w 214923"/>
                <a:gd name="connsiteY19" fmla="*/ 254000 h 257907"/>
                <a:gd name="connsiteX20" fmla="*/ 175846 w 214923"/>
                <a:gd name="connsiteY20" fmla="*/ 246184 h 257907"/>
                <a:gd name="connsiteX21" fmla="*/ 183661 w 214923"/>
                <a:gd name="connsiteY21" fmla="*/ 234461 h 257907"/>
                <a:gd name="connsiteX22" fmla="*/ 195384 w 214923"/>
                <a:gd name="connsiteY22" fmla="*/ 195384 h 257907"/>
                <a:gd name="connsiteX23" fmla="*/ 191477 w 214923"/>
                <a:gd name="connsiteY23" fmla="*/ 175846 h 257907"/>
                <a:gd name="connsiteX24" fmla="*/ 187569 w 214923"/>
                <a:gd name="connsiteY24" fmla="*/ 164123 h 257907"/>
                <a:gd name="connsiteX25" fmla="*/ 140677 w 214923"/>
                <a:gd name="connsiteY25" fmla="*/ 140677 h 257907"/>
                <a:gd name="connsiteX26" fmla="*/ 128954 w 214923"/>
                <a:gd name="connsiteY26" fmla="*/ 136769 h 257907"/>
                <a:gd name="connsiteX27" fmla="*/ 117231 w 214923"/>
                <a:gd name="connsiteY27" fmla="*/ 132861 h 257907"/>
                <a:gd name="connsiteX28" fmla="*/ 101600 w 214923"/>
                <a:gd name="connsiteY28" fmla="*/ 128954 h 257907"/>
                <a:gd name="connsiteX29" fmla="*/ 46892 w 214923"/>
                <a:gd name="connsiteY29" fmla="*/ 136769 h 257907"/>
                <a:gd name="connsiteX30" fmla="*/ 23446 w 214923"/>
                <a:gd name="connsiteY30" fmla="*/ 144584 h 257907"/>
                <a:gd name="connsiteX31" fmla="*/ 15631 w 214923"/>
                <a:gd name="connsiteY31" fmla="*/ 156307 h 25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923" h="257907">
                  <a:moveTo>
                    <a:pt x="214923" y="0"/>
                  </a:moveTo>
                  <a:cubicBezTo>
                    <a:pt x="172208" y="8541"/>
                    <a:pt x="213728" y="1122"/>
                    <a:pt x="136769" y="7815"/>
                  </a:cubicBezTo>
                  <a:cubicBezTo>
                    <a:pt x="126307" y="8725"/>
                    <a:pt x="115928" y="10420"/>
                    <a:pt x="105508" y="11723"/>
                  </a:cubicBezTo>
                  <a:lnTo>
                    <a:pt x="82061" y="19538"/>
                  </a:lnTo>
                  <a:cubicBezTo>
                    <a:pt x="70716" y="23319"/>
                    <a:pt x="68254" y="22999"/>
                    <a:pt x="58615" y="31261"/>
                  </a:cubicBezTo>
                  <a:cubicBezTo>
                    <a:pt x="53020" y="36056"/>
                    <a:pt x="47071" y="40761"/>
                    <a:pt x="42984" y="46892"/>
                  </a:cubicBezTo>
                  <a:cubicBezTo>
                    <a:pt x="33125" y="61681"/>
                    <a:pt x="38490" y="55294"/>
                    <a:pt x="27354" y="66431"/>
                  </a:cubicBezTo>
                  <a:cubicBezTo>
                    <a:pt x="26051" y="70339"/>
                    <a:pt x="25288" y="74470"/>
                    <a:pt x="23446" y="78154"/>
                  </a:cubicBezTo>
                  <a:cubicBezTo>
                    <a:pt x="21346" y="82355"/>
                    <a:pt x="17538" y="85585"/>
                    <a:pt x="15631" y="89877"/>
                  </a:cubicBezTo>
                  <a:cubicBezTo>
                    <a:pt x="12285" y="97405"/>
                    <a:pt x="7815" y="113323"/>
                    <a:pt x="7815" y="113323"/>
                  </a:cubicBezTo>
                  <a:cubicBezTo>
                    <a:pt x="6513" y="122441"/>
                    <a:pt x="5308" y="131574"/>
                    <a:pt x="3908" y="140677"/>
                  </a:cubicBezTo>
                  <a:cubicBezTo>
                    <a:pt x="2703" y="148508"/>
                    <a:pt x="0" y="156200"/>
                    <a:pt x="0" y="164123"/>
                  </a:cubicBezTo>
                  <a:cubicBezTo>
                    <a:pt x="0" y="176130"/>
                    <a:pt x="7277" y="185010"/>
                    <a:pt x="11723" y="195384"/>
                  </a:cubicBezTo>
                  <a:cubicBezTo>
                    <a:pt x="13346" y="199170"/>
                    <a:pt x="13160" y="203812"/>
                    <a:pt x="15631" y="207107"/>
                  </a:cubicBezTo>
                  <a:cubicBezTo>
                    <a:pt x="21744" y="215258"/>
                    <a:pt x="36044" y="229037"/>
                    <a:pt x="46892" y="234461"/>
                  </a:cubicBezTo>
                  <a:cubicBezTo>
                    <a:pt x="50576" y="236303"/>
                    <a:pt x="54829" y="236746"/>
                    <a:pt x="58615" y="238369"/>
                  </a:cubicBezTo>
                  <a:cubicBezTo>
                    <a:pt x="63969" y="240664"/>
                    <a:pt x="68892" y="243889"/>
                    <a:pt x="74246" y="246184"/>
                  </a:cubicBezTo>
                  <a:cubicBezTo>
                    <a:pt x="78032" y="247807"/>
                    <a:pt x="82008" y="248960"/>
                    <a:pt x="85969" y="250092"/>
                  </a:cubicBezTo>
                  <a:cubicBezTo>
                    <a:pt x="98850" y="253773"/>
                    <a:pt x="107702" y="255220"/>
                    <a:pt x="121138" y="257907"/>
                  </a:cubicBezTo>
                  <a:cubicBezTo>
                    <a:pt x="131559" y="256605"/>
                    <a:pt x="142131" y="256200"/>
                    <a:pt x="152400" y="254000"/>
                  </a:cubicBezTo>
                  <a:cubicBezTo>
                    <a:pt x="160455" y="252274"/>
                    <a:pt x="175846" y="246184"/>
                    <a:pt x="175846" y="246184"/>
                  </a:cubicBezTo>
                  <a:cubicBezTo>
                    <a:pt x="178451" y="242276"/>
                    <a:pt x="181754" y="238753"/>
                    <a:pt x="183661" y="234461"/>
                  </a:cubicBezTo>
                  <a:cubicBezTo>
                    <a:pt x="189101" y="222222"/>
                    <a:pt x="192136" y="208380"/>
                    <a:pt x="195384" y="195384"/>
                  </a:cubicBezTo>
                  <a:cubicBezTo>
                    <a:pt x="194082" y="188871"/>
                    <a:pt x="193088" y="182289"/>
                    <a:pt x="191477" y="175846"/>
                  </a:cubicBezTo>
                  <a:cubicBezTo>
                    <a:pt x="190478" y="171850"/>
                    <a:pt x="190482" y="167036"/>
                    <a:pt x="187569" y="164123"/>
                  </a:cubicBezTo>
                  <a:cubicBezTo>
                    <a:pt x="172417" y="148971"/>
                    <a:pt x="159748" y="147034"/>
                    <a:pt x="140677" y="140677"/>
                  </a:cubicBezTo>
                  <a:lnTo>
                    <a:pt x="128954" y="136769"/>
                  </a:lnTo>
                  <a:cubicBezTo>
                    <a:pt x="125046" y="135466"/>
                    <a:pt x="121227" y="133860"/>
                    <a:pt x="117231" y="132861"/>
                  </a:cubicBezTo>
                  <a:lnTo>
                    <a:pt x="101600" y="128954"/>
                  </a:lnTo>
                  <a:cubicBezTo>
                    <a:pt x="74435" y="131670"/>
                    <a:pt x="68143" y="130394"/>
                    <a:pt x="46892" y="136769"/>
                  </a:cubicBezTo>
                  <a:cubicBezTo>
                    <a:pt x="39001" y="139136"/>
                    <a:pt x="23446" y="144584"/>
                    <a:pt x="23446" y="144584"/>
                  </a:cubicBezTo>
                  <a:cubicBezTo>
                    <a:pt x="14710" y="153321"/>
                    <a:pt x="15631" y="148716"/>
                    <a:pt x="15631" y="156307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Pentagon 19">
                  <a:extLst>
                    <a:ext uri="{FF2B5EF4-FFF2-40B4-BE49-F238E27FC236}">
                      <a16:creationId xmlns:a16="http://schemas.microsoft.com/office/drawing/2014/main" id="{3AC879C0-94C8-454A-990B-0105041CE033}"/>
                    </a:ext>
                  </a:extLst>
                </p:cNvPr>
                <p:cNvSpPr/>
                <p:nvPr/>
              </p:nvSpPr>
              <p:spPr>
                <a:xfrm>
                  <a:off x="7684815" y="3219938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0" name="Pentagon 19">
                  <a:extLst>
                    <a:ext uri="{FF2B5EF4-FFF2-40B4-BE49-F238E27FC236}">
                      <a16:creationId xmlns:a16="http://schemas.microsoft.com/office/drawing/2014/main" id="{3AC879C0-94C8-454A-990B-0105041CE0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815" y="3219938"/>
                  <a:ext cx="1409700" cy="553578"/>
                </a:xfrm>
                <a:prstGeom prst="homePlat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1535359-0C82-B54F-A83B-ED61BDBE3181}"/>
                    </a:ext>
                  </a:extLst>
                </p:cNvPr>
                <p:cNvSpPr/>
                <p:nvPr/>
              </p:nvSpPr>
              <p:spPr>
                <a:xfrm>
                  <a:off x="9351574" y="3312459"/>
                  <a:ext cx="1749967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dirty="0"/>
                    <a:t>Probability(</a:t>
                  </a:r>
                  <a14:m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050" dirty="0"/>
                    <a:t> is real) </a:t>
                  </a: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1535359-0C82-B54F-A83B-ED61BDBE31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1574" y="3312459"/>
                  <a:ext cx="1749967" cy="338555"/>
                </a:xfrm>
                <a:prstGeom prst="rect">
                  <a:avLst/>
                </a:prstGeom>
                <a:blipFill>
                  <a:blip r:embed="rId7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980F68-D9A1-4B4E-9382-CF77215CE892}"/>
                </a:ext>
              </a:extLst>
            </p:cNvPr>
            <p:cNvCxnSpPr>
              <a:stCxn id="9" idx="3"/>
              <a:endCxn id="20" idx="1"/>
            </p:cNvCxnSpPr>
            <p:nvPr/>
          </p:nvCxnSpPr>
          <p:spPr>
            <a:xfrm>
              <a:off x="7251618" y="3088576"/>
              <a:ext cx="433197" cy="408151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C15FD7-5A72-F94C-BD74-A1B3D3E99E7C}"/>
                </a:ext>
              </a:extLst>
            </p:cNvPr>
            <p:cNvCxnSpPr>
              <a:stCxn id="16" idx="3"/>
              <a:endCxn id="20" idx="1"/>
            </p:cNvCxnSpPr>
            <p:nvPr/>
          </p:nvCxnSpPr>
          <p:spPr>
            <a:xfrm flipV="1">
              <a:off x="7251618" y="3496727"/>
              <a:ext cx="433197" cy="44337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61431A3-0544-8D4E-8358-B99A756D7CD7}"/>
                </a:ext>
              </a:extLst>
            </p:cNvPr>
            <p:cNvCxnSpPr>
              <a:stCxn id="20" idx="3"/>
              <a:endCxn id="21" idx="1"/>
            </p:cNvCxnSpPr>
            <p:nvPr/>
          </p:nvCxnSpPr>
          <p:spPr>
            <a:xfrm flipV="1">
              <a:off x="9094514" y="3481736"/>
              <a:ext cx="257060" cy="14991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FB5718-2332-4346-980A-AF7DA39B01A7}"/>
                </a:ext>
              </a:extLst>
            </p:cNvPr>
            <p:cNvSpPr txBox="1"/>
            <p:nvPr/>
          </p:nvSpPr>
          <p:spPr>
            <a:xfrm>
              <a:off x="6188555" y="2286184"/>
              <a:ext cx="15621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Generated image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45D6FE-0067-A041-BC8D-BF1B222DFCAB}"/>
                </a:ext>
              </a:extLst>
            </p:cNvPr>
            <p:cNvSpPr txBox="1"/>
            <p:nvPr/>
          </p:nvSpPr>
          <p:spPr>
            <a:xfrm>
              <a:off x="7602265" y="3881027"/>
              <a:ext cx="14097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Critic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0770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4"/>
                <a:ext cx="7577254" cy="4016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Learning to sample from an unknown distribution: learning adversarially 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b="1" dirty="0"/>
              </a:p>
              <a:p>
                <a:r>
                  <a:rPr lang="en-US" sz="1200" b="1" dirty="0"/>
                  <a:t>Example 5</a:t>
                </a:r>
                <a:r>
                  <a:rPr lang="en-US" sz="1200" dirty="0"/>
                  <a:t>: handwritten digits (MNIST, N=60,000 images)</a:t>
                </a:r>
              </a:p>
              <a:p>
                <a:endParaRPr lang="en-US" sz="1200" dirty="0"/>
              </a:p>
              <a:p>
                <a:r>
                  <a:rPr lang="en-US" sz="1200" b="1" dirty="0"/>
                  <a:t>Intuition: </a:t>
                </a:r>
                <a:r>
                  <a:rPr lang="en-US" sz="1200" dirty="0"/>
                  <a:t>imagine we have </a:t>
                </a:r>
                <a:r>
                  <a:rPr lang="en-US" sz="1200" i="1" dirty="0"/>
                  <a:t>critic</a:t>
                </a:r>
                <a:r>
                  <a:rPr lang="en-US" sz="1200" dirty="0"/>
                  <a:t> that can discriminate whether an image is of a handwritten digit 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Formally: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We learn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200" dirty="0"/>
                  <a:t> (generator) by minimizing the critic’s ability to identify samples from the generator as not real.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We learn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/>
                  <a:t> (critic) by maximizing the chances for the critic to correctly identify real samples.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This framework, </a:t>
                </a:r>
                <a:r>
                  <a:rPr lang="en-US" sz="1200" i="1" dirty="0"/>
                  <a:t>Generative Adversarial Networks</a:t>
                </a:r>
                <a:r>
                  <a:rPr lang="en-US" sz="1200" dirty="0"/>
                  <a:t> (GANs), corresponds to a minimax 2-player game.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4"/>
                <a:ext cx="7577254" cy="4016484"/>
              </a:xfrm>
              <a:prstGeom prst="rect">
                <a:avLst/>
              </a:prstGeom>
              <a:blipFill>
                <a:blip r:embed="rId2"/>
                <a:stretch>
                  <a:fillRect l="-335" t="-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40191D52-1762-084A-85BC-43D1CBDFD282}"/>
              </a:ext>
            </a:extLst>
          </p:cNvPr>
          <p:cNvGrpSpPr/>
          <p:nvPr/>
        </p:nvGrpSpPr>
        <p:grpSpPr>
          <a:xfrm>
            <a:off x="2001160" y="1729546"/>
            <a:ext cx="5297206" cy="1899637"/>
            <a:chOff x="4038600" y="2286184"/>
            <a:chExt cx="7062941" cy="2532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Pentagon 7">
                  <a:extLst>
                    <a:ext uri="{FF2B5EF4-FFF2-40B4-BE49-F238E27FC236}">
                      <a16:creationId xmlns:a16="http://schemas.microsoft.com/office/drawing/2014/main" id="{115F6414-EA8A-D64F-ABF2-9DE1AF58F959}"/>
                    </a:ext>
                  </a:extLst>
                </p:cNvPr>
                <p:cNvSpPr/>
                <p:nvPr/>
              </p:nvSpPr>
              <p:spPr>
                <a:xfrm>
                  <a:off x="4778855" y="2813180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" name="Pentagon 7">
                  <a:extLst>
                    <a:ext uri="{FF2B5EF4-FFF2-40B4-BE49-F238E27FC236}">
                      <a16:creationId xmlns:a16="http://schemas.microsoft.com/office/drawing/2014/main" id="{115F6414-EA8A-D64F-ABF2-9DE1AF58F95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855" y="2813180"/>
                  <a:ext cx="1409700" cy="553578"/>
                </a:xfrm>
                <a:prstGeom prst="homePlat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2A6AD9B-5557-5545-9BC7-8D081C3B1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318" y="2777426"/>
              <a:ext cx="622300" cy="6223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6A9A91-6727-2C49-AB56-C926D5AFCFC1}"/>
                </a:ext>
              </a:extLst>
            </p:cNvPr>
            <p:cNvSpPr txBox="1"/>
            <p:nvPr/>
          </p:nvSpPr>
          <p:spPr>
            <a:xfrm>
              <a:off x="4646679" y="3496726"/>
              <a:ext cx="14097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2A1760-9DF0-194A-BB57-607FEB1A2424}"/>
                </a:ext>
              </a:extLst>
            </p:cNvPr>
            <p:cNvSpPr txBox="1"/>
            <p:nvPr/>
          </p:nvSpPr>
          <p:spPr>
            <a:xfrm>
              <a:off x="6159419" y="4480479"/>
              <a:ext cx="15621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Real image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B9413B6-77F3-0944-BF22-76894DC8D83E}"/>
                    </a:ext>
                  </a:extLst>
                </p:cNvPr>
                <p:cNvSpPr/>
                <p:nvPr/>
              </p:nvSpPr>
              <p:spPr>
                <a:xfrm>
                  <a:off x="4038600" y="2903909"/>
                  <a:ext cx="411736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r>
                    <a:rPr lang="en-US" sz="135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BB9413B6-77F3-0944-BF22-76894DC8D8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2903909"/>
                  <a:ext cx="411736" cy="40010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B31B04A-D29B-A243-AC80-847251953197}"/>
                </a:ext>
              </a:extLst>
            </p:cNvPr>
            <p:cNvCxnSpPr>
              <a:stCxn id="12" idx="3"/>
              <a:endCxn id="8" idx="1"/>
            </p:cNvCxnSpPr>
            <p:nvPr/>
          </p:nvCxnSpPr>
          <p:spPr>
            <a:xfrm flipV="1">
              <a:off x="4450336" y="3089970"/>
              <a:ext cx="328519" cy="1399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11A3AFF-9297-1147-804A-EB6EC24D3F1F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6188555" y="3088576"/>
              <a:ext cx="440763" cy="1393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3818E46-E8FF-834E-B7B8-95779BECC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318" y="3628952"/>
              <a:ext cx="622300" cy="6223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C1C93D-B8A7-9046-AC0E-0D28FE46BF46}"/>
                </a:ext>
              </a:extLst>
            </p:cNvPr>
            <p:cNvSpPr/>
            <p:nvPr/>
          </p:nvSpPr>
          <p:spPr>
            <a:xfrm>
              <a:off x="6729046" y="2903910"/>
              <a:ext cx="429846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7240E5E-3A8F-1449-895C-476BC6F13F7C}"/>
                </a:ext>
              </a:extLst>
            </p:cNvPr>
            <p:cNvSpPr/>
            <p:nvPr/>
          </p:nvSpPr>
          <p:spPr>
            <a:xfrm>
              <a:off x="6834554" y="2962031"/>
              <a:ext cx="214923" cy="257907"/>
            </a:xfrm>
            <a:custGeom>
              <a:avLst/>
              <a:gdLst>
                <a:gd name="connsiteX0" fmla="*/ 214923 w 214923"/>
                <a:gd name="connsiteY0" fmla="*/ 0 h 257907"/>
                <a:gd name="connsiteX1" fmla="*/ 136769 w 214923"/>
                <a:gd name="connsiteY1" fmla="*/ 7815 h 257907"/>
                <a:gd name="connsiteX2" fmla="*/ 105508 w 214923"/>
                <a:gd name="connsiteY2" fmla="*/ 11723 h 257907"/>
                <a:gd name="connsiteX3" fmla="*/ 82061 w 214923"/>
                <a:gd name="connsiteY3" fmla="*/ 19538 h 257907"/>
                <a:gd name="connsiteX4" fmla="*/ 58615 w 214923"/>
                <a:gd name="connsiteY4" fmla="*/ 31261 h 257907"/>
                <a:gd name="connsiteX5" fmla="*/ 42984 w 214923"/>
                <a:gd name="connsiteY5" fmla="*/ 46892 h 257907"/>
                <a:gd name="connsiteX6" fmla="*/ 27354 w 214923"/>
                <a:gd name="connsiteY6" fmla="*/ 66431 h 257907"/>
                <a:gd name="connsiteX7" fmla="*/ 23446 w 214923"/>
                <a:gd name="connsiteY7" fmla="*/ 78154 h 257907"/>
                <a:gd name="connsiteX8" fmla="*/ 15631 w 214923"/>
                <a:gd name="connsiteY8" fmla="*/ 89877 h 257907"/>
                <a:gd name="connsiteX9" fmla="*/ 7815 w 214923"/>
                <a:gd name="connsiteY9" fmla="*/ 113323 h 257907"/>
                <a:gd name="connsiteX10" fmla="*/ 3908 w 214923"/>
                <a:gd name="connsiteY10" fmla="*/ 140677 h 257907"/>
                <a:gd name="connsiteX11" fmla="*/ 0 w 214923"/>
                <a:gd name="connsiteY11" fmla="*/ 164123 h 257907"/>
                <a:gd name="connsiteX12" fmla="*/ 11723 w 214923"/>
                <a:gd name="connsiteY12" fmla="*/ 195384 h 257907"/>
                <a:gd name="connsiteX13" fmla="*/ 15631 w 214923"/>
                <a:gd name="connsiteY13" fmla="*/ 207107 h 257907"/>
                <a:gd name="connsiteX14" fmla="*/ 46892 w 214923"/>
                <a:gd name="connsiteY14" fmla="*/ 234461 h 257907"/>
                <a:gd name="connsiteX15" fmla="*/ 58615 w 214923"/>
                <a:gd name="connsiteY15" fmla="*/ 238369 h 257907"/>
                <a:gd name="connsiteX16" fmla="*/ 74246 w 214923"/>
                <a:gd name="connsiteY16" fmla="*/ 246184 h 257907"/>
                <a:gd name="connsiteX17" fmla="*/ 85969 w 214923"/>
                <a:gd name="connsiteY17" fmla="*/ 250092 h 257907"/>
                <a:gd name="connsiteX18" fmla="*/ 121138 w 214923"/>
                <a:gd name="connsiteY18" fmla="*/ 257907 h 257907"/>
                <a:gd name="connsiteX19" fmla="*/ 152400 w 214923"/>
                <a:gd name="connsiteY19" fmla="*/ 254000 h 257907"/>
                <a:gd name="connsiteX20" fmla="*/ 175846 w 214923"/>
                <a:gd name="connsiteY20" fmla="*/ 246184 h 257907"/>
                <a:gd name="connsiteX21" fmla="*/ 183661 w 214923"/>
                <a:gd name="connsiteY21" fmla="*/ 234461 h 257907"/>
                <a:gd name="connsiteX22" fmla="*/ 195384 w 214923"/>
                <a:gd name="connsiteY22" fmla="*/ 195384 h 257907"/>
                <a:gd name="connsiteX23" fmla="*/ 191477 w 214923"/>
                <a:gd name="connsiteY23" fmla="*/ 175846 h 257907"/>
                <a:gd name="connsiteX24" fmla="*/ 187569 w 214923"/>
                <a:gd name="connsiteY24" fmla="*/ 164123 h 257907"/>
                <a:gd name="connsiteX25" fmla="*/ 140677 w 214923"/>
                <a:gd name="connsiteY25" fmla="*/ 140677 h 257907"/>
                <a:gd name="connsiteX26" fmla="*/ 128954 w 214923"/>
                <a:gd name="connsiteY26" fmla="*/ 136769 h 257907"/>
                <a:gd name="connsiteX27" fmla="*/ 117231 w 214923"/>
                <a:gd name="connsiteY27" fmla="*/ 132861 h 257907"/>
                <a:gd name="connsiteX28" fmla="*/ 101600 w 214923"/>
                <a:gd name="connsiteY28" fmla="*/ 128954 h 257907"/>
                <a:gd name="connsiteX29" fmla="*/ 46892 w 214923"/>
                <a:gd name="connsiteY29" fmla="*/ 136769 h 257907"/>
                <a:gd name="connsiteX30" fmla="*/ 23446 w 214923"/>
                <a:gd name="connsiteY30" fmla="*/ 144584 h 257907"/>
                <a:gd name="connsiteX31" fmla="*/ 15631 w 214923"/>
                <a:gd name="connsiteY31" fmla="*/ 156307 h 25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923" h="257907">
                  <a:moveTo>
                    <a:pt x="214923" y="0"/>
                  </a:moveTo>
                  <a:cubicBezTo>
                    <a:pt x="172208" y="8541"/>
                    <a:pt x="213728" y="1122"/>
                    <a:pt x="136769" y="7815"/>
                  </a:cubicBezTo>
                  <a:cubicBezTo>
                    <a:pt x="126307" y="8725"/>
                    <a:pt x="115928" y="10420"/>
                    <a:pt x="105508" y="11723"/>
                  </a:cubicBezTo>
                  <a:lnTo>
                    <a:pt x="82061" y="19538"/>
                  </a:lnTo>
                  <a:cubicBezTo>
                    <a:pt x="70716" y="23319"/>
                    <a:pt x="68254" y="22999"/>
                    <a:pt x="58615" y="31261"/>
                  </a:cubicBezTo>
                  <a:cubicBezTo>
                    <a:pt x="53020" y="36056"/>
                    <a:pt x="47071" y="40761"/>
                    <a:pt x="42984" y="46892"/>
                  </a:cubicBezTo>
                  <a:cubicBezTo>
                    <a:pt x="33125" y="61681"/>
                    <a:pt x="38490" y="55294"/>
                    <a:pt x="27354" y="66431"/>
                  </a:cubicBezTo>
                  <a:cubicBezTo>
                    <a:pt x="26051" y="70339"/>
                    <a:pt x="25288" y="74470"/>
                    <a:pt x="23446" y="78154"/>
                  </a:cubicBezTo>
                  <a:cubicBezTo>
                    <a:pt x="21346" y="82355"/>
                    <a:pt x="17538" y="85585"/>
                    <a:pt x="15631" y="89877"/>
                  </a:cubicBezTo>
                  <a:cubicBezTo>
                    <a:pt x="12285" y="97405"/>
                    <a:pt x="7815" y="113323"/>
                    <a:pt x="7815" y="113323"/>
                  </a:cubicBezTo>
                  <a:cubicBezTo>
                    <a:pt x="6513" y="122441"/>
                    <a:pt x="5308" y="131574"/>
                    <a:pt x="3908" y="140677"/>
                  </a:cubicBezTo>
                  <a:cubicBezTo>
                    <a:pt x="2703" y="148508"/>
                    <a:pt x="0" y="156200"/>
                    <a:pt x="0" y="164123"/>
                  </a:cubicBezTo>
                  <a:cubicBezTo>
                    <a:pt x="0" y="176130"/>
                    <a:pt x="7277" y="185010"/>
                    <a:pt x="11723" y="195384"/>
                  </a:cubicBezTo>
                  <a:cubicBezTo>
                    <a:pt x="13346" y="199170"/>
                    <a:pt x="13160" y="203812"/>
                    <a:pt x="15631" y="207107"/>
                  </a:cubicBezTo>
                  <a:cubicBezTo>
                    <a:pt x="21744" y="215258"/>
                    <a:pt x="36044" y="229037"/>
                    <a:pt x="46892" y="234461"/>
                  </a:cubicBezTo>
                  <a:cubicBezTo>
                    <a:pt x="50576" y="236303"/>
                    <a:pt x="54829" y="236746"/>
                    <a:pt x="58615" y="238369"/>
                  </a:cubicBezTo>
                  <a:cubicBezTo>
                    <a:pt x="63969" y="240664"/>
                    <a:pt x="68892" y="243889"/>
                    <a:pt x="74246" y="246184"/>
                  </a:cubicBezTo>
                  <a:cubicBezTo>
                    <a:pt x="78032" y="247807"/>
                    <a:pt x="82008" y="248960"/>
                    <a:pt x="85969" y="250092"/>
                  </a:cubicBezTo>
                  <a:cubicBezTo>
                    <a:pt x="98850" y="253773"/>
                    <a:pt x="107702" y="255220"/>
                    <a:pt x="121138" y="257907"/>
                  </a:cubicBezTo>
                  <a:cubicBezTo>
                    <a:pt x="131559" y="256605"/>
                    <a:pt x="142131" y="256200"/>
                    <a:pt x="152400" y="254000"/>
                  </a:cubicBezTo>
                  <a:cubicBezTo>
                    <a:pt x="160455" y="252274"/>
                    <a:pt x="175846" y="246184"/>
                    <a:pt x="175846" y="246184"/>
                  </a:cubicBezTo>
                  <a:cubicBezTo>
                    <a:pt x="178451" y="242276"/>
                    <a:pt x="181754" y="238753"/>
                    <a:pt x="183661" y="234461"/>
                  </a:cubicBezTo>
                  <a:cubicBezTo>
                    <a:pt x="189101" y="222222"/>
                    <a:pt x="192136" y="208380"/>
                    <a:pt x="195384" y="195384"/>
                  </a:cubicBezTo>
                  <a:cubicBezTo>
                    <a:pt x="194082" y="188871"/>
                    <a:pt x="193088" y="182289"/>
                    <a:pt x="191477" y="175846"/>
                  </a:cubicBezTo>
                  <a:cubicBezTo>
                    <a:pt x="190478" y="171850"/>
                    <a:pt x="190482" y="167036"/>
                    <a:pt x="187569" y="164123"/>
                  </a:cubicBezTo>
                  <a:cubicBezTo>
                    <a:pt x="172417" y="148971"/>
                    <a:pt x="159748" y="147034"/>
                    <a:pt x="140677" y="140677"/>
                  </a:cubicBezTo>
                  <a:lnTo>
                    <a:pt x="128954" y="136769"/>
                  </a:lnTo>
                  <a:cubicBezTo>
                    <a:pt x="125046" y="135466"/>
                    <a:pt x="121227" y="133860"/>
                    <a:pt x="117231" y="132861"/>
                  </a:cubicBezTo>
                  <a:lnTo>
                    <a:pt x="101600" y="128954"/>
                  </a:lnTo>
                  <a:cubicBezTo>
                    <a:pt x="74435" y="131670"/>
                    <a:pt x="68143" y="130394"/>
                    <a:pt x="46892" y="136769"/>
                  </a:cubicBezTo>
                  <a:cubicBezTo>
                    <a:pt x="39001" y="139136"/>
                    <a:pt x="23446" y="144584"/>
                    <a:pt x="23446" y="144584"/>
                  </a:cubicBezTo>
                  <a:cubicBezTo>
                    <a:pt x="14710" y="153321"/>
                    <a:pt x="15631" y="148716"/>
                    <a:pt x="15631" y="156307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Pentagon 19">
                  <a:extLst>
                    <a:ext uri="{FF2B5EF4-FFF2-40B4-BE49-F238E27FC236}">
                      <a16:creationId xmlns:a16="http://schemas.microsoft.com/office/drawing/2014/main" id="{3AC879C0-94C8-454A-990B-0105041CE033}"/>
                    </a:ext>
                  </a:extLst>
                </p:cNvPr>
                <p:cNvSpPr/>
                <p:nvPr/>
              </p:nvSpPr>
              <p:spPr>
                <a:xfrm>
                  <a:off x="7684815" y="3219938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0" name="Pentagon 19">
                  <a:extLst>
                    <a:ext uri="{FF2B5EF4-FFF2-40B4-BE49-F238E27FC236}">
                      <a16:creationId xmlns:a16="http://schemas.microsoft.com/office/drawing/2014/main" id="{3AC879C0-94C8-454A-990B-0105041CE0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815" y="3219938"/>
                  <a:ext cx="1409700" cy="553578"/>
                </a:xfrm>
                <a:prstGeom prst="homePlat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1535359-0C82-B54F-A83B-ED61BDBE3181}"/>
                    </a:ext>
                  </a:extLst>
                </p:cNvPr>
                <p:cNvSpPr/>
                <p:nvPr/>
              </p:nvSpPr>
              <p:spPr>
                <a:xfrm>
                  <a:off x="9351574" y="3312459"/>
                  <a:ext cx="1749967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dirty="0"/>
                    <a:t>Probability(</a:t>
                  </a:r>
                  <a14:m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050" dirty="0"/>
                    <a:t> is real) </a:t>
                  </a:r>
                </a:p>
              </p:txBody>
            </p:sp>
          </mc:Choice>
          <mc:Fallback xmlns="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1535359-0C82-B54F-A83B-ED61BDBE31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1574" y="3312459"/>
                  <a:ext cx="1749967" cy="338555"/>
                </a:xfrm>
                <a:prstGeom prst="rect">
                  <a:avLst/>
                </a:prstGeom>
                <a:blipFill>
                  <a:blip r:embed="rId7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A9980F68-D9A1-4B4E-9382-CF77215CE892}"/>
                </a:ext>
              </a:extLst>
            </p:cNvPr>
            <p:cNvCxnSpPr>
              <a:stCxn id="9" idx="3"/>
              <a:endCxn id="20" idx="1"/>
            </p:cNvCxnSpPr>
            <p:nvPr/>
          </p:nvCxnSpPr>
          <p:spPr>
            <a:xfrm>
              <a:off x="7251618" y="3088576"/>
              <a:ext cx="433197" cy="408151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A4C15FD7-5A72-F94C-BD74-A1B3D3E99E7C}"/>
                </a:ext>
              </a:extLst>
            </p:cNvPr>
            <p:cNvCxnSpPr>
              <a:stCxn id="16" idx="3"/>
              <a:endCxn id="20" idx="1"/>
            </p:cNvCxnSpPr>
            <p:nvPr/>
          </p:nvCxnSpPr>
          <p:spPr>
            <a:xfrm flipV="1">
              <a:off x="7251618" y="3496727"/>
              <a:ext cx="433197" cy="44337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61431A3-0544-8D4E-8358-B99A756D7CD7}"/>
                </a:ext>
              </a:extLst>
            </p:cNvPr>
            <p:cNvCxnSpPr>
              <a:stCxn id="20" idx="3"/>
              <a:endCxn id="21" idx="1"/>
            </p:cNvCxnSpPr>
            <p:nvPr/>
          </p:nvCxnSpPr>
          <p:spPr>
            <a:xfrm flipV="1">
              <a:off x="9094514" y="3481736"/>
              <a:ext cx="257060" cy="14991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1FB5718-2332-4346-980A-AF7DA39B01A7}"/>
                </a:ext>
              </a:extLst>
            </p:cNvPr>
            <p:cNvSpPr txBox="1"/>
            <p:nvPr/>
          </p:nvSpPr>
          <p:spPr>
            <a:xfrm>
              <a:off x="6188555" y="2286184"/>
              <a:ext cx="15621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Generated image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F45D6FE-0067-A041-BC8D-BF1B222DFCAB}"/>
                </a:ext>
              </a:extLst>
            </p:cNvPr>
            <p:cNvSpPr txBox="1"/>
            <p:nvPr/>
          </p:nvSpPr>
          <p:spPr>
            <a:xfrm>
              <a:off x="7602265" y="3881027"/>
              <a:ext cx="14097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Critic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1624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5"/>
            <a:ext cx="757725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Learning to sample from an unknown distribution: learning adversarially 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endParaRPr lang="en-US" sz="1200" b="1" dirty="0"/>
          </a:p>
          <a:p>
            <a:r>
              <a:rPr lang="en-US" sz="1200" b="1" dirty="0"/>
              <a:t>Example 5</a:t>
            </a:r>
            <a:r>
              <a:rPr lang="en-US" sz="1200" dirty="0"/>
              <a:t>: handwritten digits (MNIST, N=60,000 images)</a:t>
            </a:r>
          </a:p>
          <a:p>
            <a:endParaRPr lang="en-US" sz="1200" dirty="0"/>
          </a:p>
          <a:p>
            <a:r>
              <a:rPr lang="en-US" sz="1200" dirty="0"/>
              <a:t>Samples generated by a generator learned adversarially: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B47D57-6105-E440-82E4-DC405061817C}"/>
              </a:ext>
            </a:extLst>
          </p:cNvPr>
          <p:cNvGrpSpPr/>
          <p:nvPr/>
        </p:nvGrpSpPr>
        <p:grpSpPr>
          <a:xfrm>
            <a:off x="2740424" y="1826581"/>
            <a:ext cx="3663152" cy="2750979"/>
            <a:chOff x="3940209" y="2438493"/>
            <a:chExt cx="4884203" cy="366797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C19E440-D18E-4643-84D9-DCB3A586F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0209" y="2920769"/>
              <a:ext cx="4138009" cy="281636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FDF6AF-0FE3-0340-A2ED-C985C3DDB5D4}"/>
                </a:ext>
              </a:extLst>
            </p:cNvPr>
            <p:cNvSpPr txBox="1"/>
            <p:nvPr/>
          </p:nvSpPr>
          <p:spPr>
            <a:xfrm>
              <a:off x="4124738" y="5737132"/>
              <a:ext cx="308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Generated samples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D10E96-2CB4-EF49-A112-071EA3AA683F}"/>
                </a:ext>
              </a:extLst>
            </p:cNvPr>
            <p:cNvSpPr txBox="1"/>
            <p:nvPr/>
          </p:nvSpPr>
          <p:spPr>
            <a:xfrm>
              <a:off x="5841913" y="2438493"/>
              <a:ext cx="298249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Closest image from MNIST set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F6934F1A-28FC-D14B-A348-E74DCA7B7FDB}"/>
                </a:ext>
              </a:extLst>
            </p:cNvPr>
            <p:cNvSpPr/>
            <p:nvPr/>
          </p:nvSpPr>
          <p:spPr>
            <a:xfrm>
              <a:off x="6897757" y="2796094"/>
              <a:ext cx="149087" cy="124675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id="{B08279AF-2331-4544-A54C-17FF6E24667E}"/>
                </a:ext>
              </a:extLst>
            </p:cNvPr>
            <p:cNvSpPr/>
            <p:nvPr/>
          </p:nvSpPr>
          <p:spPr>
            <a:xfrm>
              <a:off x="7487987" y="2796094"/>
              <a:ext cx="149087" cy="124675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AA9D893-E1E6-2047-9EAE-FD0BC807858B}"/>
              </a:ext>
            </a:extLst>
          </p:cNvPr>
          <p:cNvSpPr/>
          <p:nvPr/>
        </p:nvSpPr>
        <p:spPr>
          <a:xfrm>
            <a:off x="6582440" y="4300561"/>
            <a:ext cx="14863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>
                <a:solidFill>
                  <a:srgbClr val="7E7E7E"/>
                </a:solidFill>
              </a:rPr>
              <a:t>Goodfellow</a:t>
            </a:r>
            <a:r>
              <a:rPr lang="en-US" sz="900" dirty="0">
                <a:solidFill>
                  <a:srgbClr val="7E7E7E"/>
                </a:solidFill>
              </a:rPr>
              <a:t> </a:t>
            </a:r>
            <a:r>
              <a:rPr lang="en-US" sz="900" i="1" dirty="0">
                <a:solidFill>
                  <a:srgbClr val="7E7E7E"/>
                </a:solidFill>
              </a:rPr>
              <a:t>et al</a:t>
            </a:r>
            <a:r>
              <a:rPr lang="en-US" sz="900" dirty="0">
                <a:solidFill>
                  <a:srgbClr val="7E7E7E"/>
                </a:solidFill>
              </a:rPr>
              <a:t>, NIPS 2014</a:t>
            </a:r>
          </a:p>
        </p:txBody>
      </p:sp>
    </p:spTree>
    <p:extLst>
      <p:ext uri="{BB962C8B-B14F-4D97-AF65-F5344CB8AC3E}">
        <p14:creationId xmlns:p14="http://schemas.microsoft.com/office/powerpoint/2010/main" val="20965191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5"/>
            <a:ext cx="757725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Learning to sample from an unknown distribution: learning adversarially 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endParaRPr lang="en-US" sz="1200" b="1" dirty="0"/>
          </a:p>
          <a:p>
            <a:r>
              <a:rPr lang="en-US" sz="1200" b="1" dirty="0"/>
              <a:t>Example 5</a:t>
            </a:r>
            <a:r>
              <a:rPr lang="en-US" sz="1200" dirty="0"/>
              <a:t>: handwritten digits (MNIST, N=60,000 images)</a:t>
            </a:r>
          </a:p>
          <a:p>
            <a:endParaRPr lang="en-US" sz="1200" dirty="0"/>
          </a:p>
          <a:p>
            <a:r>
              <a:rPr lang="en-US" sz="1200" dirty="0"/>
              <a:t>Samples generated by a generator learned adversarially: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B47D57-6105-E440-82E4-DC405061817C}"/>
              </a:ext>
            </a:extLst>
          </p:cNvPr>
          <p:cNvGrpSpPr/>
          <p:nvPr/>
        </p:nvGrpSpPr>
        <p:grpSpPr>
          <a:xfrm>
            <a:off x="2740424" y="1826581"/>
            <a:ext cx="3663152" cy="2750979"/>
            <a:chOff x="3940209" y="2438493"/>
            <a:chExt cx="4884203" cy="3667971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C19E440-D18E-4643-84D9-DCB3A586F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40209" y="2920769"/>
              <a:ext cx="4138009" cy="281636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3FDF6AF-0FE3-0340-A2ED-C985C3DDB5D4}"/>
                </a:ext>
              </a:extLst>
            </p:cNvPr>
            <p:cNvSpPr txBox="1"/>
            <p:nvPr/>
          </p:nvSpPr>
          <p:spPr>
            <a:xfrm>
              <a:off x="4124738" y="5737132"/>
              <a:ext cx="30811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Generated samples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ED10E96-2CB4-EF49-A112-071EA3AA683F}"/>
                </a:ext>
              </a:extLst>
            </p:cNvPr>
            <p:cNvSpPr txBox="1"/>
            <p:nvPr/>
          </p:nvSpPr>
          <p:spPr>
            <a:xfrm>
              <a:off x="5841913" y="2438493"/>
              <a:ext cx="2982499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Closest image from MNIST set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F6934F1A-28FC-D14B-A348-E74DCA7B7FDB}"/>
                </a:ext>
              </a:extLst>
            </p:cNvPr>
            <p:cNvSpPr/>
            <p:nvPr/>
          </p:nvSpPr>
          <p:spPr>
            <a:xfrm>
              <a:off x="6897757" y="2796094"/>
              <a:ext cx="149087" cy="124675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2" name="Down Arrow 31">
              <a:extLst>
                <a:ext uri="{FF2B5EF4-FFF2-40B4-BE49-F238E27FC236}">
                  <a16:creationId xmlns:a16="http://schemas.microsoft.com/office/drawing/2014/main" id="{B08279AF-2331-4544-A54C-17FF6E24667E}"/>
                </a:ext>
              </a:extLst>
            </p:cNvPr>
            <p:cNvSpPr/>
            <p:nvPr/>
          </p:nvSpPr>
          <p:spPr>
            <a:xfrm>
              <a:off x="7487987" y="2796094"/>
              <a:ext cx="149087" cy="124675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CAA9D893-E1E6-2047-9EAE-FD0BC807858B}"/>
              </a:ext>
            </a:extLst>
          </p:cNvPr>
          <p:cNvSpPr/>
          <p:nvPr/>
        </p:nvSpPr>
        <p:spPr>
          <a:xfrm>
            <a:off x="6582440" y="4300561"/>
            <a:ext cx="148630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>
                <a:solidFill>
                  <a:srgbClr val="7E7E7E"/>
                </a:solidFill>
              </a:rPr>
              <a:t>Goodfellow</a:t>
            </a:r>
            <a:r>
              <a:rPr lang="en-US" sz="900" dirty="0">
                <a:solidFill>
                  <a:srgbClr val="7E7E7E"/>
                </a:solidFill>
              </a:rPr>
              <a:t> </a:t>
            </a:r>
            <a:r>
              <a:rPr lang="en-US" sz="900" i="1" dirty="0">
                <a:solidFill>
                  <a:srgbClr val="7E7E7E"/>
                </a:solidFill>
              </a:rPr>
              <a:t>et al</a:t>
            </a:r>
            <a:r>
              <a:rPr lang="en-US" sz="900" dirty="0">
                <a:solidFill>
                  <a:srgbClr val="7E7E7E"/>
                </a:solidFill>
              </a:rPr>
              <a:t>, NIPS 2014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DE9F52D-C030-2948-94BB-44BC41991F26}"/>
              </a:ext>
            </a:extLst>
          </p:cNvPr>
          <p:cNvSpPr/>
          <p:nvPr/>
        </p:nvSpPr>
        <p:spPr>
          <a:xfrm>
            <a:off x="4764505" y="1826581"/>
            <a:ext cx="1071405" cy="2601040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4D4CCF-E139-2242-900D-80A1086DCAF0}"/>
              </a:ext>
            </a:extLst>
          </p:cNvPr>
          <p:cNvSpPr txBox="1"/>
          <p:nvPr/>
        </p:nvSpPr>
        <p:spPr>
          <a:xfrm>
            <a:off x="6328611" y="2983832"/>
            <a:ext cx="17401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The model generalizes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AEFAA0-85C9-9245-A022-F9445964D0FE}"/>
              </a:ext>
            </a:extLst>
          </p:cNvPr>
          <p:cNvCxnSpPr>
            <a:stCxn id="5" idx="1"/>
            <a:endCxn id="3" idx="3"/>
          </p:cNvCxnSpPr>
          <p:nvPr/>
        </p:nvCxnSpPr>
        <p:spPr>
          <a:xfrm flipH="1">
            <a:off x="5835910" y="3114637"/>
            <a:ext cx="492701" cy="12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351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5"/>
            <a:ext cx="757725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Synthesizing images: Natural images 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endParaRPr lang="en-US" sz="1200" b="1" dirty="0"/>
          </a:p>
          <a:p>
            <a:r>
              <a:rPr lang="en-US" sz="1200" dirty="0"/>
              <a:t>Progressive growing of GANs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A9D893-E1E6-2047-9EAE-FD0BC807858B}"/>
              </a:ext>
            </a:extLst>
          </p:cNvPr>
          <p:cNvSpPr/>
          <p:nvPr/>
        </p:nvSpPr>
        <p:spPr>
          <a:xfrm>
            <a:off x="7510571" y="4357166"/>
            <a:ext cx="12346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>
                <a:solidFill>
                  <a:srgbClr val="7E7E7E"/>
                </a:solidFill>
              </a:rPr>
              <a:t>Karras</a:t>
            </a:r>
            <a:r>
              <a:rPr lang="en-US" sz="900" dirty="0">
                <a:solidFill>
                  <a:srgbClr val="7E7E7E"/>
                </a:solidFill>
              </a:rPr>
              <a:t> </a:t>
            </a:r>
            <a:r>
              <a:rPr lang="en-US" sz="900" i="1" dirty="0">
                <a:solidFill>
                  <a:srgbClr val="7E7E7E"/>
                </a:solidFill>
              </a:rPr>
              <a:t>et al</a:t>
            </a:r>
            <a:r>
              <a:rPr lang="en-US" sz="900" dirty="0">
                <a:solidFill>
                  <a:srgbClr val="7E7E7E"/>
                </a:solidFill>
              </a:rPr>
              <a:t>, NIPS 2018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5F9597-851E-F743-BDD7-3E7F03723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361" y="1311345"/>
            <a:ext cx="4353545" cy="22518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E28E7-088B-A641-89E9-05407FA93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436" y="991738"/>
            <a:ext cx="3909319" cy="2891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932099-D45B-0C4E-AA31-848BD102172E}"/>
              </a:ext>
            </a:extLst>
          </p:cNvPr>
          <p:cNvSpPr txBox="1"/>
          <p:nvPr/>
        </p:nvSpPr>
        <p:spPr>
          <a:xfrm>
            <a:off x="1034807" y="3630059"/>
            <a:ext cx="2914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1024x1024 images using </a:t>
            </a:r>
            <a:r>
              <a:rPr lang="en-US" sz="1200" dirty="0" err="1"/>
              <a:t>CelebA</a:t>
            </a:r>
            <a:r>
              <a:rPr lang="en-US" sz="1200" dirty="0"/>
              <a:t>-HQ dataset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D3D9C0-95E6-9640-A3C0-05C511983ADB}"/>
              </a:ext>
            </a:extLst>
          </p:cNvPr>
          <p:cNvSpPr txBox="1"/>
          <p:nvPr/>
        </p:nvSpPr>
        <p:spPr>
          <a:xfrm>
            <a:off x="5293769" y="3930720"/>
            <a:ext cx="2914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256x256 images using LSUN dataset</a:t>
            </a:r>
          </a:p>
        </p:txBody>
      </p:sp>
    </p:spTree>
    <p:extLst>
      <p:ext uri="{BB962C8B-B14F-4D97-AF65-F5344CB8AC3E}">
        <p14:creationId xmlns:p14="http://schemas.microsoft.com/office/powerpoint/2010/main" val="665723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5"/>
            <a:ext cx="757725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Synthesizing images: Natural images 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endParaRPr lang="en-US" sz="1200" b="1" dirty="0"/>
          </a:p>
          <a:p>
            <a:r>
              <a:rPr lang="en-US" sz="1200" dirty="0"/>
              <a:t>Creative adversarial networks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A9D893-E1E6-2047-9EAE-FD0BC807858B}"/>
              </a:ext>
            </a:extLst>
          </p:cNvPr>
          <p:cNvSpPr/>
          <p:nvPr/>
        </p:nvSpPr>
        <p:spPr>
          <a:xfrm>
            <a:off x="7286940" y="4304750"/>
            <a:ext cx="139814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>
                <a:solidFill>
                  <a:srgbClr val="7E7E7E"/>
                </a:solidFill>
              </a:rPr>
              <a:t>Elgammal</a:t>
            </a:r>
            <a:r>
              <a:rPr lang="en-US" sz="900" dirty="0">
                <a:solidFill>
                  <a:srgbClr val="7E7E7E"/>
                </a:solidFill>
              </a:rPr>
              <a:t> </a:t>
            </a:r>
            <a:r>
              <a:rPr lang="en-US" sz="900" i="1" dirty="0">
                <a:solidFill>
                  <a:srgbClr val="7E7E7E"/>
                </a:solidFill>
              </a:rPr>
              <a:t>et al</a:t>
            </a:r>
            <a:r>
              <a:rPr lang="en-US" sz="900" dirty="0">
                <a:solidFill>
                  <a:srgbClr val="7E7E7E"/>
                </a:solidFill>
              </a:rPr>
              <a:t>, ICCC 2017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32099-D45B-0C4E-AA31-848BD102172E}"/>
              </a:ext>
            </a:extLst>
          </p:cNvPr>
          <p:cNvSpPr txBox="1"/>
          <p:nvPr/>
        </p:nvSpPr>
        <p:spPr>
          <a:xfrm>
            <a:off x="780127" y="4177793"/>
            <a:ext cx="308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256x256 image samples using </a:t>
            </a:r>
            <a:r>
              <a:rPr lang="en-US" sz="1200" dirty="0" err="1"/>
              <a:t>WikiArt</a:t>
            </a:r>
            <a:r>
              <a:rPr lang="en-US" sz="1200" dirty="0"/>
              <a:t> dataset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C5D075-AB01-AB40-BCB3-03B4712BE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03" y="1302242"/>
            <a:ext cx="2826674" cy="2817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92A641-BAEF-3A47-90DD-018A79E91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8967" y="282342"/>
            <a:ext cx="3056284" cy="389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63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5"/>
            <a:ext cx="7577254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Synthesizing images: Natural images 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endParaRPr lang="en-US" sz="1200" b="1" dirty="0"/>
          </a:p>
          <a:p>
            <a:r>
              <a:rPr lang="en-US" sz="1200" dirty="0">
                <a:solidFill>
                  <a:srgbClr val="1A1A1A"/>
                </a:solidFill>
              </a:rPr>
              <a:t>Automatic Anime Characters Creation with Generative Adversarial Networks</a:t>
            </a:r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AA9D893-E1E6-2047-9EAE-FD0BC807858B}"/>
              </a:ext>
            </a:extLst>
          </p:cNvPr>
          <p:cNvSpPr/>
          <p:nvPr/>
        </p:nvSpPr>
        <p:spPr>
          <a:xfrm>
            <a:off x="7286940" y="4304750"/>
            <a:ext cx="124264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>
                <a:solidFill>
                  <a:srgbClr val="7E7E7E"/>
                </a:solidFill>
              </a:rPr>
              <a:t>Jin</a:t>
            </a:r>
            <a:r>
              <a:rPr lang="en-US" sz="900" dirty="0">
                <a:solidFill>
                  <a:srgbClr val="7E7E7E"/>
                </a:solidFill>
              </a:rPr>
              <a:t> </a:t>
            </a:r>
            <a:r>
              <a:rPr lang="en-US" sz="900" i="1" dirty="0">
                <a:solidFill>
                  <a:srgbClr val="7E7E7E"/>
                </a:solidFill>
              </a:rPr>
              <a:t>et al</a:t>
            </a:r>
            <a:r>
              <a:rPr lang="en-US" sz="900" dirty="0">
                <a:solidFill>
                  <a:srgbClr val="7E7E7E"/>
                </a:solidFill>
              </a:rPr>
              <a:t>, </a:t>
            </a:r>
            <a:r>
              <a:rPr lang="en-US" sz="900" dirty="0" err="1">
                <a:solidFill>
                  <a:srgbClr val="7E7E7E"/>
                </a:solidFill>
              </a:rPr>
              <a:t>Comiket</a:t>
            </a:r>
            <a:r>
              <a:rPr lang="en-US" sz="900" dirty="0">
                <a:solidFill>
                  <a:srgbClr val="7E7E7E"/>
                </a:solidFill>
              </a:rPr>
              <a:t> 2017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932099-D45B-0C4E-AA31-848BD102172E}"/>
              </a:ext>
            </a:extLst>
          </p:cNvPr>
          <p:cNvSpPr txBox="1"/>
          <p:nvPr/>
        </p:nvSpPr>
        <p:spPr>
          <a:xfrm>
            <a:off x="780127" y="4177793"/>
            <a:ext cx="30858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128x128 image samples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F4E7AE-F104-EC46-84EA-5A2ED673F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92" y="1403744"/>
            <a:ext cx="2766697" cy="2741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FFF80E-9A0D-BD47-B17D-BC68477D9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123" y="1316145"/>
            <a:ext cx="3758624" cy="291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06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4"/>
            <a:ext cx="757725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1A57"/>
                </a:solidFill>
              </a:rPr>
              <a:t>Generative Adversarial Networks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b="1" dirty="0">
                <a:solidFill>
                  <a:srgbClr val="7E7E7E"/>
                </a:solidFill>
              </a:rPr>
              <a:t>Part I: Concepts of Data Synthesis</a:t>
            </a:r>
          </a:p>
        </p:txBody>
      </p:sp>
    </p:spTree>
    <p:extLst>
      <p:ext uri="{BB962C8B-B14F-4D97-AF65-F5344CB8AC3E}">
        <p14:creationId xmlns:p14="http://schemas.microsoft.com/office/powerpoint/2010/main" val="16172941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4"/>
            <a:ext cx="757725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1A57"/>
                </a:solidFill>
              </a:rPr>
              <a:t>Generative Adversarial Networks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b="1" dirty="0">
                <a:solidFill>
                  <a:srgbClr val="7E7E7E"/>
                </a:solidFill>
              </a:rPr>
              <a:t>Part II: Adversarial Learning</a:t>
            </a:r>
          </a:p>
        </p:txBody>
      </p:sp>
    </p:spTree>
    <p:extLst>
      <p:ext uri="{BB962C8B-B14F-4D97-AF65-F5344CB8AC3E}">
        <p14:creationId xmlns:p14="http://schemas.microsoft.com/office/powerpoint/2010/main" val="2165062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5"/>
                <a:ext cx="7577254" cy="877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Basics and notation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We denote the distribution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(usually unknown) as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as a sample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5"/>
                <a:ext cx="7577254" cy="877163"/>
              </a:xfrm>
              <a:prstGeom prst="rect">
                <a:avLst/>
              </a:prstGeom>
              <a:blipFill>
                <a:blip r:embed="rId2"/>
                <a:stretch>
                  <a:fillRect l="-335" t="-1429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0028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5"/>
                <a:ext cx="7577254" cy="15072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Basics and notation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We denote the distribution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(usually unknown) as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as a sample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.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We denote the expected value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/>
                  <a:t>, in practice estimated as an average: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200" dirty="0"/>
                  <a:t>, for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5"/>
                <a:ext cx="7577254" cy="1507272"/>
              </a:xfrm>
              <a:prstGeom prst="rect">
                <a:avLst/>
              </a:prstGeom>
              <a:blipFill>
                <a:blip r:embed="rId2"/>
                <a:stretch>
                  <a:fillRect l="-335" t="-840" b="-260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5251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5"/>
                <a:ext cx="7577254" cy="224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Basics and notation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We denote the distribution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(usually unknown) as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as a sample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.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We denote the expected value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/>
                  <a:t>, in practice estimated as an average: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200" dirty="0"/>
                  <a:t>, for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We use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to denote a generator for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parameterized by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are samples from a simple distribution.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5"/>
                <a:ext cx="7577254" cy="2245936"/>
              </a:xfrm>
              <a:prstGeom prst="rect">
                <a:avLst/>
              </a:prstGeom>
              <a:blipFill>
                <a:blip r:embed="rId2"/>
                <a:stretch>
                  <a:fillRect l="-335" t="-562" b="-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1908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5"/>
                <a:ext cx="7577254" cy="2799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Basics and notation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We denote the distribution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(usually unknown) as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as a sample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.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We denote the expected value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/>
                  <a:t>, in practice estimated as an average: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200" dirty="0"/>
                  <a:t>, for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We use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to denote a generator for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parameterized by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are samples from a simple distribution.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We use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real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to denote the critic for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parameterized by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/>
                  <a:t>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5"/>
                <a:ext cx="7577254" cy="2799934"/>
              </a:xfrm>
              <a:prstGeom prst="rect">
                <a:avLst/>
              </a:prstGeom>
              <a:blipFill>
                <a:blip r:embed="rId2"/>
                <a:stretch>
                  <a:fillRect l="-335" t="-452" b="-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4141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5"/>
                <a:ext cx="7577254" cy="33539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Basics and notation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We denote the distribution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(usually unknown) as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as a sample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.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We denote the expected value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/>
                  <a:t>, in practice estimated as an average: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200" dirty="0"/>
                  <a:t>, for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We use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to denote a generator for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parameterized by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are samples from a simple distribution.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We use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real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to denote the critic for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parameterized by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The objective is the expression we wish to optimize (minimize, maximize or both).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5"/>
                <a:ext cx="7577254" cy="3353931"/>
              </a:xfrm>
              <a:prstGeom prst="rect">
                <a:avLst/>
              </a:prstGeom>
              <a:blipFill>
                <a:blip r:embed="rId2"/>
                <a:stretch>
                  <a:fillRect l="-335" t="-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8198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5"/>
                <a:ext cx="7577254" cy="3907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Basics and notation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We denote the distribution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(usually unknown) as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 as a sample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200" dirty="0"/>
                  <a:t>.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We denote the expected value of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200" dirty="0"/>
                  <a:t>, in practice estimated as an average: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sz="1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2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200" dirty="0"/>
                  <a:t>, for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We use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to denote a generator for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parameterized by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are samples from a simple distribution.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We use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200">
                        <a:latin typeface="Cambria Math" panose="02040503050406030204" pitchFamily="18" charset="0"/>
                      </a:rPr>
                      <m:t>real</m:t>
                    </m:r>
                    <m:r>
                      <a:rPr lang="en-US" sz="120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to denote the critic for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200" dirty="0"/>
                  <a:t> parameterized by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The objective is the expression we wish to optimize (minimize, maximize or both).</a:t>
                </a: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Parameters (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200" dirty="0"/>
                  <a:t> and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/>
                  <a:t>) are estimated via backpropagation of the objective function.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5"/>
                <a:ext cx="7577254" cy="3907929"/>
              </a:xfrm>
              <a:prstGeom prst="rect">
                <a:avLst/>
              </a:prstGeom>
              <a:blipFill>
                <a:blip r:embed="rId2"/>
                <a:stretch>
                  <a:fillRect l="-335" t="-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8558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4"/>
                <a:ext cx="7577254" cy="3849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Learning adversarially revisited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We learn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200" dirty="0"/>
                  <a:t> by minimizing the critic’s ability to identify samples from the generator as not real.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We learn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/>
                  <a:t> by maximizing the chances for the critic to correctly identify real samples.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Formally, the objective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1200" dirty="0"/>
                  <a:t> is written as:</a:t>
                </a:r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argma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4"/>
                <a:ext cx="7577254" cy="3849644"/>
              </a:xfrm>
              <a:prstGeom prst="rect">
                <a:avLst/>
              </a:prstGeom>
              <a:blipFill>
                <a:blip r:embed="rId2"/>
                <a:stretch>
                  <a:fillRect l="-335" t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4B13422-DC17-7544-8E35-6141F9182C67}"/>
              </a:ext>
            </a:extLst>
          </p:cNvPr>
          <p:cNvGrpSpPr/>
          <p:nvPr/>
        </p:nvGrpSpPr>
        <p:grpSpPr>
          <a:xfrm>
            <a:off x="1943451" y="946840"/>
            <a:ext cx="5297206" cy="1899637"/>
            <a:chOff x="4038600" y="2286184"/>
            <a:chExt cx="7062941" cy="2532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Pentagon 7">
                  <a:extLst>
                    <a:ext uri="{FF2B5EF4-FFF2-40B4-BE49-F238E27FC236}">
                      <a16:creationId xmlns:a16="http://schemas.microsoft.com/office/drawing/2014/main" id="{5428841B-8902-F845-AC4C-8FE6CD2731F7}"/>
                    </a:ext>
                  </a:extLst>
                </p:cNvPr>
                <p:cNvSpPr/>
                <p:nvPr/>
              </p:nvSpPr>
              <p:spPr>
                <a:xfrm>
                  <a:off x="4778855" y="2813180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" name="Pentagon 7">
                  <a:extLst>
                    <a:ext uri="{FF2B5EF4-FFF2-40B4-BE49-F238E27FC236}">
                      <a16:creationId xmlns:a16="http://schemas.microsoft.com/office/drawing/2014/main" id="{5428841B-8902-F845-AC4C-8FE6CD2731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855" y="2813180"/>
                  <a:ext cx="1409700" cy="553578"/>
                </a:xfrm>
                <a:prstGeom prst="homePlat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DE11377-D1EF-D04E-80EA-4672CF1D8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318" y="2777426"/>
              <a:ext cx="622300" cy="6223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AE838-8387-F440-83DB-BAD0387C1F49}"/>
                </a:ext>
              </a:extLst>
            </p:cNvPr>
            <p:cNvSpPr txBox="1"/>
            <p:nvPr/>
          </p:nvSpPr>
          <p:spPr>
            <a:xfrm>
              <a:off x="4775748" y="3496726"/>
              <a:ext cx="14097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6155D8-3410-DE40-92BB-C96D847A2CFD}"/>
                </a:ext>
              </a:extLst>
            </p:cNvPr>
            <p:cNvSpPr txBox="1"/>
            <p:nvPr/>
          </p:nvSpPr>
          <p:spPr>
            <a:xfrm>
              <a:off x="6159419" y="4480479"/>
              <a:ext cx="15621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Real image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5C5F56-B216-634E-9361-8F80B2ABE243}"/>
                    </a:ext>
                  </a:extLst>
                </p:cNvPr>
                <p:cNvSpPr/>
                <p:nvPr/>
              </p:nvSpPr>
              <p:spPr>
                <a:xfrm>
                  <a:off x="4038600" y="2903909"/>
                  <a:ext cx="411736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r>
                    <a:rPr lang="en-US" sz="135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5C5F56-B216-634E-9361-8F80B2ABE2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2903909"/>
                  <a:ext cx="411736" cy="40010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E1CDD1-0B68-7846-B295-62B0C3331583}"/>
                </a:ext>
              </a:extLst>
            </p:cNvPr>
            <p:cNvCxnSpPr>
              <a:stCxn id="12" idx="3"/>
              <a:endCxn id="8" idx="1"/>
            </p:cNvCxnSpPr>
            <p:nvPr/>
          </p:nvCxnSpPr>
          <p:spPr>
            <a:xfrm flipV="1">
              <a:off x="4450336" y="3089970"/>
              <a:ext cx="328519" cy="1399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AAF3C4-A636-EC42-A2A3-7AD82748FA7E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6188555" y="3088576"/>
              <a:ext cx="440763" cy="1393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EA317A-6F05-5345-A613-5EBA85E84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318" y="3628952"/>
              <a:ext cx="622300" cy="6223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1B3DCD-8DFC-8C47-9C17-07EFE538283A}"/>
                </a:ext>
              </a:extLst>
            </p:cNvPr>
            <p:cNvSpPr/>
            <p:nvPr/>
          </p:nvSpPr>
          <p:spPr>
            <a:xfrm>
              <a:off x="6729046" y="2903910"/>
              <a:ext cx="429846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7C5DA2A-B1E4-824E-96E2-53FC9C6572D5}"/>
                </a:ext>
              </a:extLst>
            </p:cNvPr>
            <p:cNvSpPr/>
            <p:nvPr/>
          </p:nvSpPr>
          <p:spPr>
            <a:xfrm>
              <a:off x="6834554" y="2962031"/>
              <a:ext cx="214923" cy="257907"/>
            </a:xfrm>
            <a:custGeom>
              <a:avLst/>
              <a:gdLst>
                <a:gd name="connsiteX0" fmla="*/ 214923 w 214923"/>
                <a:gd name="connsiteY0" fmla="*/ 0 h 257907"/>
                <a:gd name="connsiteX1" fmla="*/ 136769 w 214923"/>
                <a:gd name="connsiteY1" fmla="*/ 7815 h 257907"/>
                <a:gd name="connsiteX2" fmla="*/ 105508 w 214923"/>
                <a:gd name="connsiteY2" fmla="*/ 11723 h 257907"/>
                <a:gd name="connsiteX3" fmla="*/ 82061 w 214923"/>
                <a:gd name="connsiteY3" fmla="*/ 19538 h 257907"/>
                <a:gd name="connsiteX4" fmla="*/ 58615 w 214923"/>
                <a:gd name="connsiteY4" fmla="*/ 31261 h 257907"/>
                <a:gd name="connsiteX5" fmla="*/ 42984 w 214923"/>
                <a:gd name="connsiteY5" fmla="*/ 46892 h 257907"/>
                <a:gd name="connsiteX6" fmla="*/ 27354 w 214923"/>
                <a:gd name="connsiteY6" fmla="*/ 66431 h 257907"/>
                <a:gd name="connsiteX7" fmla="*/ 23446 w 214923"/>
                <a:gd name="connsiteY7" fmla="*/ 78154 h 257907"/>
                <a:gd name="connsiteX8" fmla="*/ 15631 w 214923"/>
                <a:gd name="connsiteY8" fmla="*/ 89877 h 257907"/>
                <a:gd name="connsiteX9" fmla="*/ 7815 w 214923"/>
                <a:gd name="connsiteY9" fmla="*/ 113323 h 257907"/>
                <a:gd name="connsiteX10" fmla="*/ 3908 w 214923"/>
                <a:gd name="connsiteY10" fmla="*/ 140677 h 257907"/>
                <a:gd name="connsiteX11" fmla="*/ 0 w 214923"/>
                <a:gd name="connsiteY11" fmla="*/ 164123 h 257907"/>
                <a:gd name="connsiteX12" fmla="*/ 11723 w 214923"/>
                <a:gd name="connsiteY12" fmla="*/ 195384 h 257907"/>
                <a:gd name="connsiteX13" fmla="*/ 15631 w 214923"/>
                <a:gd name="connsiteY13" fmla="*/ 207107 h 257907"/>
                <a:gd name="connsiteX14" fmla="*/ 46892 w 214923"/>
                <a:gd name="connsiteY14" fmla="*/ 234461 h 257907"/>
                <a:gd name="connsiteX15" fmla="*/ 58615 w 214923"/>
                <a:gd name="connsiteY15" fmla="*/ 238369 h 257907"/>
                <a:gd name="connsiteX16" fmla="*/ 74246 w 214923"/>
                <a:gd name="connsiteY16" fmla="*/ 246184 h 257907"/>
                <a:gd name="connsiteX17" fmla="*/ 85969 w 214923"/>
                <a:gd name="connsiteY17" fmla="*/ 250092 h 257907"/>
                <a:gd name="connsiteX18" fmla="*/ 121138 w 214923"/>
                <a:gd name="connsiteY18" fmla="*/ 257907 h 257907"/>
                <a:gd name="connsiteX19" fmla="*/ 152400 w 214923"/>
                <a:gd name="connsiteY19" fmla="*/ 254000 h 257907"/>
                <a:gd name="connsiteX20" fmla="*/ 175846 w 214923"/>
                <a:gd name="connsiteY20" fmla="*/ 246184 h 257907"/>
                <a:gd name="connsiteX21" fmla="*/ 183661 w 214923"/>
                <a:gd name="connsiteY21" fmla="*/ 234461 h 257907"/>
                <a:gd name="connsiteX22" fmla="*/ 195384 w 214923"/>
                <a:gd name="connsiteY22" fmla="*/ 195384 h 257907"/>
                <a:gd name="connsiteX23" fmla="*/ 191477 w 214923"/>
                <a:gd name="connsiteY23" fmla="*/ 175846 h 257907"/>
                <a:gd name="connsiteX24" fmla="*/ 187569 w 214923"/>
                <a:gd name="connsiteY24" fmla="*/ 164123 h 257907"/>
                <a:gd name="connsiteX25" fmla="*/ 140677 w 214923"/>
                <a:gd name="connsiteY25" fmla="*/ 140677 h 257907"/>
                <a:gd name="connsiteX26" fmla="*/ 128954 w 214923"/>
                <a:gd name="connsiteY26" fmla="*/ 136769 h 257907"/>
                <a:gd name="connsiteX27" fmla="*/ 117231 w 214923"/>
                <a:gd name="connsiteY27" fmla="*/ 132861 h 257907"/>
                <a:gd name="connsiteX28" fmla="*/ 101600 w 214923"/>
                <a:gd name="connsiteY28" fmla="*/ 128954 h 257907"/>
                <a:gd name="connsiteX29" fmla="*/ 46892 w 214923"/>
                <a:gd name="connsiteY29" fmla="*/ 136769 h 257907"/>
                <a:gd name="connsiteX30" fmla="*/ 23446 w 214923"/>
                <a:gd name="connsiteY30" fmla="*/ 144584 h 257907"/>
                <a:gd name="connsiteX31" fmla="*/ 15631 w 214923"/>
                <a:gd name="connsiteY31" fmla="*/ 156307 h 25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923" h="257907">
                  <a:moveTo>
                    <a:pt x="214923" y="0"/>
                  </a:moveTo>
                  <a:cubicBezTo>
                    <a:pt x="172208" y="8541"/>
                    <a:pt x="213728" y="1122"/>
                    <a:pt x="136769" y="7815"/>
                  </a:cubicBezTo>
                  <a:cubicBezTo>
                    <a:pt x="126307" y="8725"/>
                    <a:pt x="115928" y="10420"/>
                    <a:pt x="105508" y="11723"/>
                  </a:cubicBezTo>
                  <a:lnTo>
                    <a:pt x="82061" y="19538"/>
                  </a:lnTo>
                  <a:cubicBezTo>
                    <a:pt x="70716" y="23319"/>
                    <a:pt x="68254" y="22999"/>
                    <a:pt x="58615" y="31261"/>
                  </a:cubicBezTo>
                  <a:cubicBezTo>
                    <a:pt x="53020" y="36056"/>
                    <a:pt x="47071" y="40761"/>
                    <a:pt x="42984" y="46892"/>
                  </a:cubicBezTo>
                  <a:cubicBezTo>
                    <a:pt x="33125" y="61681"/>
                    <a:pt x="38490" y="55294"/>
                    <a:pt x="27354" y="66431"/>
                  </a:cubicBezTo>
                  <a:cubicBezTo>
                    <a:pt x="26051" y="70339"/>
                    <a:pt x="25288" y="74470"/>
                    <a:pt x="23446" y="78154"/>
                  </a:cubicBezTo>
                  <a:cubicBezTo>
                    <a:pt x="21346" y="82355"/>
                    <a:pt x="17538" y="85585"/>
                    <a:pt x="15631" y="89877"/>
                  </a:cubicBezTo>
                  <a:cubicBezTo>
                    <a:pt x="12285" y="97405"/>
                    <a:pt x="7815" y="113323"/>
                    <a:pt x="7815" y="113323"/>
                  </a:cubicBezTo>
                  <a:cubicBezTo>
                    <a:pt x="6513" y="122441"/>
                    <a:pt x="5308" y="131574"/>
                    <a:pt x="3908" y="140677"/>
                  </a:cubicBezTo>
                  <a:cubicBezTo>
                    <a:pt x="2703" y="148508"/>
                    <a:pt x="0" y="156200"/>
                    <a:pt x="0" y="164123"/>
                  </a:cubicBezTo>
                  <a:cubicBezTo>
                    <a:pt x="0" y="176130"/>
                    <a:pt x="7277" y="185010"/>
                    <a:pt x="11723" y="195384"/>
                  </a:cubicBezTo>
                  <a:cubicBezTo>
                    <a:pt x="13346" y="199170"/>
                    <a:pt x="13160" y="203812"/>
                    <a:pt x="15631" y="207107"/>
                  </a:cubicBezTo>
                  <a:cubicBezTo>
                    <a:pt x="21744" y="215258"/>
                    <a:pt x="36044" y="229037"/>
                    <a:pt x="46892" y="234461"/>
                  </a:cubicBezTo>
                  <a:cubicBezTo>
                    <a:pt x="50576" y="236303"/>
                    <a:pt x="54829" y="236746"/>
                    <a:pt x="58615" y="238369"/>
                  </a:cubicBezTo>
                  <a:cubicBezTo>
                    <a:pt x="63969" y="240664"/>
                    <a:pt x="68892" y="243889"/>
                    <a:pt x="74246" y="246184"/>
                  </a:cubicBezTo>
                  <a:cubicBezTo>
                    <a:pt x="78032" y="247807"/>
                    <a:pt x="82008" y="248960"/>
                    <a:pt x="85969" y="250092"/>
                  </a:cubicBezTo>
                  <a:cubicBezTo>
                    <a:pt x="98850" y="253773"/>
                    <a:pt x="107702" y="255220"/>
                    <a:pt x="121138" y="257907"/>
                  </a:cubicBezTo>
                  <a:cubicBezTo>
                    <a:pt x="131559" y="256605"/>
                    <a:pt x="142131" y="256200"/>
                    <a:pt x="152400" y="254000"/>
                  </a:cubicBezTo>
                  <a:cubicBezTo>
                    <a:pt x="160455" y="252274"/>
                    <a:pt x="175846" y="246184"/>
                    <a:pt x="175846" y="246184"/>
                  </a:cubicBezTo>
                  <a:cubicBezTo>
                    <a:pt x="178451" y="242276"/>
                    <a:pt x="181754" y="238753"/>
                    <a:pt x="183661" y="234461"/>
                  </a:cubicBezTo>
                  <a:cubicBezTo>
                    <a:pt x="189101" y="222222"/>
                    <a:pt x="192136" y="208380"/>
                    <a:pt x="195384" y="195384"/>
                  </a:cubicBezTo>
                  <a:cubicBezTo>
                    <a:pt x="194082" y="188871"/>
                    <a:pt x="193088" y="182289"/>
                    <a:pt x="191477" y="175846"/>
                  </a:cubicBezTo>
                  <a:cubicBezTo>
                    <a:pt x="190478" y="171850"/>
                    <a:pt x="190482" y="167036"/>
                    <a:pt x="187569" y="164123"/>
                  </a:cubicBezTo>
                  <a:cubicBezTo>
                    <a:pt x="172417" y="148971"/>
                    <a:pt x="159748" y="147034"/>
                    <a:pt x="140677" y="140677"/>
                  </a:cubicBezTo>
                  <a:lnTo>
                    <a:pt x="128954" y="136769"/>
                  </a:lnTo>
                  <a:cubicBezTo>
                    <a:pt x="125046" y="135466"/>
                    <a:pt x="121227" y="133860"/>
                    <a:pt x="117231" y="132861"/>
                  </a:cubicBezTo>
                  <a:lnTo>
                    <a:pt x="101600" y="128954"/>
                  </a:lnTo>
                  <a:cubicBezTo>
                    <a:pt x="74435" y="131670"/>
                    <a:pt x="68143" y="130394"/>
                    <a:pt x="46892" y="136769"/>
                  </a:cubicBezTo>
                  <a:cubicBezTo>
                    <a:pt x="39001" y="139136"/>
                    <a:pt x="23446" y="144584"/>
                    <a:pt x="23446" y="144584"/>
                  </a:cubicBezTo>
                  <a:cubicBezTo>
                    <a:pt x="14710" y="153321"/>
                    <a:pt x="15631" y="148716"/>
                    <a:pt x="15631" y="156307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Pentagon 17">
                  <a:extLst>
                    <a:ext uri="{FF2B5EF4-FFF2-40B4-BE49-F238E27FC236}">
                      <a16:creationId xmlns:a16="http://schemas.microsoft.com/office/drawing/2014/main" id="{6F1AF12E-D947-AD4C-B183-55874210546A}"/>
                    </a:ext>
                  </a:extLst>
                </p:cNvPr>
                <p:cNvSpPr/>
                <p:nvPr/>
              </p:nvSpPr>
              <p:spPr>
                <a:xfrm>
                  <a:off x="7684815" y="3219938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8" name="Pentagon 17">
                  <a:extLst>
                    <a:ext uri="{FF2B5EF4-FFF2-40B4-BE49-F238E27FC236}">
                      <a16:creationId xmlns:a16="http://schemas.microsoft.com/office/drawing/2014/main" id="{6F1AF12E-D947-AD4C-B183-558742105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815" y="3219938"/>
                  <a:ext cx="1409700" cy="553578"/>
                </a:xfrm>
                <a:prstGeom prst="homePlat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9C8B7A-282D-6B4E-8E5E-ECD9F09A67F5}"/>
                    </a:ext>
                  </a:extLst>
                </p:cNvPr>
                <p:cNvSpPr/>
                <p:nvPr/>
              </p:nvSpPr>
              <p:spPr>
                <a:xfrm>
                  <a:off x="9351574" y="3312459"/>
                  <a:ext cx="1749967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dirty="0"/>
                    <a:t>Probability(</a:t>
                  </a:r>
                  <a14:m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050" dirty="0"/>
                    <a:t> is real) </a:t>
                  </a: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9C8B7A-282D-6B4E-8E5E-ECD9F09A67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1574" y="3312459"/>
                  <a:ext cx="1749967" cy="338555"/>
                </a:xfrm>
                <a:prstGeom prst="rect">
                  <a:avLst/>
                </a:prstGeom>
                <a:blipFill>
                  <a:blip r:embed="rId7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B8F1207-0C4F-BF41-A338-C3E102FEE518}"/>
                </a:ext>
              </a:extLst>
            </p:cNvPr>
            <p:cNvCxnSpPr>
              <a:stCxn id="9" idx="3"/>
              <a:endCxn id="18" idx="1"/>
            </p:cNvCxnSpPr>
            <p:nvPr/>
          </p:nvCxnSpPr>
          <p:spPr>
            <a:xfrm>
              <a:off x="7251618" y="3088576"/>
              <a:ext cx="433197" cy="408151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D0A7814-4C97-964F-9CD6-343EDC0C94D2}"/>
                </a:ext>
              </a:extLst>
            </p:cNvPr>
            <p:cNvCxnSpPr>
              <a:stCxn id="15" idx="3"/>
              <a:endCxn id="18" idx="1"/>
            </p:cNvCxnSpPr>
            <p:nvPr/>
          </p:nvCxnSpPr>
          <p:spPr>
            <a:xfrm flipV="1">
              <a:off x="7251618" y="3496727"/>
              <a:ext cx="433197" cy="44337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181435F-814D-3945-867A-BFAB8D8ECE85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 flipV="1">
              <a:off x="9094514" y="3481736"/>
              <a:ext cx="257060" cy="14991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4F98E3-E79F-C54A-BD3E-9764F40C9A35}"/>
                </a:ext>
              </a:extLst>
            </p:cNvPr>
            <p:cNvSpPr txBox="1"/>
            <p:nvPr/>
          </p:nvSpPr>
          <p:spPr>
            <a:xfrm>
              <a:off x="6188555" y="2286184"/>
              <a:ext cx="15621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Generated image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78DD92-303C-4B47-B88C-595E9EECF3EE}"/>
                </a:ext>
              </a:extLst>
            </p:cNvPr>
            <p:cNvSpPr txBox="1"/>
            <p:nvPr/>
          </p:nvSpPr>
          <p:spPr>
            <a:xfrm>
              <a:off x="7602265" y="3846582"/>
              <a:ext cx="14097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Critic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67966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4"/>
                <a:ext cx="7577254" cy="3849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Learning adversarially revisited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We learn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200" dirty="0"/>
                  <a:t> by minimizing the critic’s ability to identify samples from the generator as not real.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We learn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/>
                  <a:t> by maximizing the chances for the critic to correctly identify real samples.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Formally, the objective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1200" dirty="0"/>
                  <a:t> is written as:</a:t>
                </a:r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argma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4"/>
                <a:ext cx="7577254" cy="3849644"/>
              </a:xfrm>
              <a:prstGeom prst="rect">
                <a:avLst/>
              </a:prstGeom>
              <a:blipFill>
                <a:blip r:embed="rId2"/>
                <a:stretch>
                  <a:fillRect l="-335" t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4B13422-DC17-7544-8E35-6141F9182C67}"/>
              </a:ext>
            </a:extLst>
          </p:cNvPr>
          <p:cNvGrpSpPr/>
          <p:nvPr/>
        </p:nvGrpSpPr>
        <p:grpSpPr>
          <a:xfrm>
            <a:off x="1943451" y="946840"/>
            <a:ext cx="5297206" cy="1899637"/>
            <a:chOff x="4038600" y="2286184"/>
            <a:chExt cx="7062941" cy="2532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Pentagon 7">
                  <a:extLst>
                    <a:ext uri="{FF2B5EF4-FFF2-40B4-BE49-F238E27FC236}">
                      <a16:creationId xmlns:a16="http://schemas.microsoft.com/office/drawing/2014/main" id="{5428841B-8902-F845-AC4C-8FE6CD2731F7}"/>
                    </a:ext>
                  </a:extLst>
                </p:cNvPr>
                <p:cNvSpPr/>
                <p:nvPr/>
              </p:nvSpPr>
              <p:spPr>
                <a:xfrm>
                  <a:off x="4778855" y="2813180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" name="Pentagon 7">
                  <a:extLst>
                    <a:ext uri="{FF2B5EF4-FFF2-40B4-BE49-F238E27FC236}">
                      <a16:creationId xmlns:a16="http://schemas.microsoft.com/office/drawing/2014/main" id="{5428841B-8902-F845-AC4C-8FE6CD2731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855" y="2813180"/>
                  <a:ext cx="1409700" cy="553578"/>
                </a:xfrm>
                <a:prstGeom prst="homePlat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DE11377-D1EF-D04E-80EA-4672CF1D8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318" y="2777426"/>
              <a:ext cx="622300" cy="6223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AE838-8387-F440-83DB-BAD0387C1F49}"/>
                </a:ext>
              </a:extLst>
            </p:cNvPr>
            <p:cNvSpPr txBox="1"/>
            <p:nvPr/>
          </p:nvSpPr>
          <p:spPr>
            <a:xfrm>
              <a:off x="4775748" y="3496726"/>
              <a:ext cx="14097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6155D8-3410-DE40-92BB-C96D847A2CFD}"/>
                </a:ext>
              </a:extLst>
            </p:cNvPr>
            <p:cNvSpPr txBox="1"/>
            <p:nvPr/>
          </p:nvSpPr>
          <p:spPr>
            <a:xfrm>
              <a:off x="6159419" y="4480479"/>
              <a:ext cx="15621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Real image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5C5F56-B216-634E-9361-8F80B2ABE243}"/>
                    </a:ext>
                  </a:extLst>
                </p:cNvPr>
                <p:cNvSpPr/>
                <p:nvPr/>
              </p:nvSpPr>
              <p:spPr>
                <a:xfrm>
                  <a:off x="4038600" y="2903909"/>
                  <a:ext cx="411736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r>
                    <a:rPr lang="en-US" sz="135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5C5F56-B216-634E-9361-8F80B2ABE2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2903909"/>
                  <a:ext cx="411736" cy="40010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E1CDD1-0B68-7846-B295-62B0C3331583}"/>
                </a:ext>
              </a:extLst>
            </p:cNvPr>
            <p:cNvCxnSpPr>
              <a:stCxn id="12" idx="3"/>
              <a:endCxn id="8" idx="1"/>
            </p:cNvCxnSpPr>
            <p:nvPr/>
          </p:nvCxnSpPr>
          <p:spPr>
            <a:xfrm flipV="1">
              <a:off x="4450336" y="3089970"/>
              <a:ext cx="328519" cy="1399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AAF3C4-A636-EC42-A2A3-7AD82748FA7E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6188555" y="3088576"/>
              <a:ext cx="440763" cy="1393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EA317A-6F05-5345-A613-5EBA85E84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318" y="3628952"/>
              <a:ext cx="622300" cy="6223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1B3DCD-8DFC-8C47-9C17-07EFE538283A}"/>
                </a:ext>
              </a:extLst>
            </p:cNvPr>
            <p:cNvSpPr/>
            <p:nvPr/>
          </p:nvSpPr>
          <p:spPr>
            <a:xfrm>
              <a:off x="6729046" y="2903910"/>
              <a:ext cx="429846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7C5DA2A-B1E4-824E-96E2-53FC9C6572D5}"/>
                </a:ext>
              </a:extLst>
            </p:cNvPr>
            <p:cNvSpPr/>
            <p:nvPr/>
          </p:nvSpPr>
          <p:spPr>
            <a:xfrm>
              <a:off x="6834554" y="2962031"/>
              <a:ext cx="214923" cy="257907"/>
            </a:xfrm>
            <a:custGeom>
              <a:avLst/>
              <a:gdLst>
                <a:gd name="connsiteX0" fmla="*/ 214923 w 214923"/>
                <a:gd name="connsiteY0" fmla="*/ 0 h 257907"/>
                <a:gd name="connsiteX1" fmla="*/ 136769 w 214923"/>
                <a:gd name="connsiteY1" fmla="*/ 7815 h 257907"/>
                <a:gd name="connsiteX2" fmla="*/ 105508 w 214923"/>
                <a:gd name="connsiteY2" fmla="*/ 11723 h 257907"/>
                <a:gd name="connsiteX3" fmla="*/ 82061 w 214923"/>
                <a:gd name="connsiteY3" fmla="*/ 19538 h 257907"/>
                <a:gd name="connsiteX4" fmla="*/ 58615 w 214923"/>
                <a:gd name="connsiteY4" fmla="*/ 31261 h 257907"/>
                <a:gd name="connsiteX5" fmla="*/ 42984 w 214923"/>
                <a:gd name="connsiteY5" fmla="*/ 46892 h 257907"/>
                <a:gd name="connsiteX6" fmla="*/ 27354 w 214923"/>
                <a:gd name="connsiteY6" fmla="*/ 66431 h 257907"/>
                <a:gd name="connsiteX7" fmla="*/ 23446 w 214923"/>
                <a:gd name="connsiteY7" fmla="*/ 78154 h 257907"/>
                <a:gd name="connsiteX8" fmla="*/ 15631 w 214923"/>
                <a:gd name="connsiteY8" fmla="*/ 89877 h 257907"/>
                <a:gd name="connsiteX9" fmla="*/ 7815 w 214923"/>
                <a:gd name="connsiteY9" fmla="*/ 113323 h 257907"/>
                <a:gd name="connsiteX10" fmla="*/ 3908 w 214923"/>
                <a:gd name="connsiteY10" fmla="*/ 140677 h 257907"/>
                <a:gd name="connsiteX11" fmla="*/ 0 w 214923"/>
                <a:gd name="connsiteY11" fmla="*/ 164123 h 257907"/>
                <a:gd name="connsiteX12" fmla="*/ 11723 w 214923"/>
                <a:gd name="connsiteY12" fmla="*/ 195384 h 257907"/>
                <a:gd name="connsiteX13" fmla="*/ 15631 w 214923"/>
                <a:gd name="connsiteY13" fmla="*/ 207107 h 257907"/>
                <a:gd name="connsiteX14" fmla="*/ 46892 w 214923"/>
                <a:gd name="connsiteY14" fmla="*/ 234461 h 257907"/>
                <a:gd name="connsiteX15" fmla="*/ 58615 w 214923"/>
                <a:gd name="connsiteY15" fmla="*/ 238369 h 257907"/>
                <a:gd name="connsiteX16" fmla="*/ 74246 w 214923"/>
                <a:gd name="connsiteY16" fmla="*/ 246184 h 257907"/>
                <a:gd name="connsiteX17" fmla="*/ 85969 w 214923"/>
                <a:gd name="connsiteY17" fmla="*/ 250092 h 257907"/>
                <a:gd name="connsiteX18" fmla="*/ 121138 w 214923"/>
                <a:gd name="connsiteY18" fmla="*/ 257907 h 257907"/>
                <a:gd name="connsiteX19" fmla="*/ 152400 w 214923"/>
                <a:gd name="connsiteY19" fmla="*/ 254000 h 257907"/>
                <a:gd name="connsiteX20" fmla="*/ 175846 w 214923"/>
                <a:gd name="connsiteY20" fmla="*/ 246184 h 257907"/>
                <a:gd name="connsiteX21" fmla="*/ 183661 w 214923"/>
                <a:gd name="connsiteY21" fmla="*/ 234461 h 257907"/>
                <a:gd name="connsiteX22" fmla="*/ 195384 w 214923"/>
                <a:gd name="connsiteY22" fmla="*/ 195384 h 257907"/>
                <a:gd name="connsiteX23" fmla="*/ 191477 w 214923"/>
                <a:gd name="connsiteY23" fmla="*/ 175846 h 257907"/>
                <a:gd name="connsiteX24" fmla="*/ 187569 w 214923"/>
                <a:gd name="connsiteY24" fmla="*/ 164123 h 257907"/>
                <a:gd name="connsiteX25" fmla="*/ 140677 w 214923"/>
                <a:gd name="connsiteY25" fmla="*/ 140677 h 257907"/>
                <a:gd name="connsiteX26" fmla="*/ 128954 w 214923"/>
                <a:gd name="connsiteY26" fmla="*/ 136769 h 257907"/>
                <a:gd name="connsiteX27" fmla="*/ 117231 w 214923"/>
                <a:gd name="connsiteY27" fmla="*/ 132861 h 257907"/>
                <a:gd name="connsiteX28" fmla="*/ 101600 w 214923"/>
                <a:gd name="connsiteY28" fmla="*/ 128954 h 257907"/>
                <a:gd name="connsiteX29" fmla="*/ 46892 w 214923"/>
                <a:gd name="connsiteY29" fmla="*/ 136769 h 257907"/>
                <a:gd name="connsiteX30" fmla="*/ 23446 w 214923"/>
                <a:gd name="connsiteY30" fmla="*/ 144584 h 257907"/>
                <a:gd name="connsiteX31" fmla="*/ 15631 w 214923"/>
                <a:gd name="connsiteY31" fmla="*/ 156307 h 25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923" h="257907">
                  <a:moveTo>
                    <a:pt x="214923" y="0"/>
                  </a:moveTo>
                  <a:cubicBezTo>
                    <a:pt x="172208" y="8541"/>
                    <a:pt x="213728" y="1122"/>
                    <a:pt x="136769" y="7815"/>
                  </a:cubicBezTo>
                  <a:cubicBezTo>
                    <a:pt x="126307" y="8725"/>
                    <a:pt x="115928" y="10420"/>
                    <a:pt x="105508" y="11723"/>
                  </a:cubicBezTo>
                  <a:lnTo>
                    <a:pt x="82061" y="19538"/>
                  </a:lnTo>
                  <a:cubicBezTo>
                    <a:pt x="70716" y="23319"/>
                    <a:pt x="68254" y="22999"/>
                    <a:pt x="58615" y="31261"/>
                  </a:cubicBezTo>
                  <a:cubicBezTo>
                    <a:pt x="53020" y="36056"/>
                    <a:pt x="47071" y="40761"/>
                    <a:pt x="42984" y="46892"/>
                  </a:cubicBezTo>
                  <a:cubicBezTo>
                    <a:pt x="33125" y="61681"/>
                    <a:pt x="38490" y="55294"/>
                    <a:pt x="27354" y="66431"/>
                  </a:cubicBezTo>
                  <a:cubicBezTo>
                    <a:pt x="26051" y="70339"/>
                    <a:pt x="25288" y="74470"/>
                    <a:pt x="23446" y="78154"/>
                  </a:cubicBezTo>
                  <a:cubicBezTo>
                    <a:pt x="21346" y="82355"/>
                    <a:pt x="17538" y="85585"/>
                    <a:pt x="15631" y="89877"/>
                  </a:cubicBezTo>
                  <a:cubicBezTo>
                    <a:pt x="12285" y="97405"/>
                    <a:pt x="7815" y="113323"/>
                    <a:pt x="7815" y="113323"/>
                  </a:cubicBezTo>
                  <a:cubicBezTo>
                    <a:pt x="6513" y="122441"/>
                    <a:pt x="5308" y="131574"/>
                    <a:pt x="3908" y="140677"/>
                  </a:cubicBezTo>
                  <a:cubicBezTo>
                    <a:pt x="2703" y="148508"/>
                    <a:pt x="0" y="156200"/>
                    <a:pt x="0" y="164123"/>
                  </a:cubicBezTo>
                  <a:cubicBezTo>
                    <a:pt x="0" y="176130"/>
                    <a:pt x="7277" y="185010"/>
                    <a:pt x="11723" y="195384"/>
                  </a:cubicBezTo>
                  <a:cubicBezTo>
                    <a:pt x="13346" y="199170"/>
                    <a:pt x="13160" y="203812"/>
                    <a:pt x="15631" y="207107"/>
                  </a:cubicBezTo>
                  <a:cubicBezTo>
                    <a:pt x="21744" y="215258"/>
                    <a:pt x="36044" y="229037"/>
                    <a:pt x="46892" y="234461"/>
                  </a:cubicBezTo>
                  <a:cubicBezTo>
                    <a:pt x="50576" y="236303"/>
                    <a:pt x="54829" y="236746"/>
                    <a:pt x="58615" y="238369"/>
                  </a:cubicBezTo>
                  <a:cubicBezTo>
                    <a:pt x="63969" y="240664"/>
                    <a:pt x="68892" y="243889"/>
                    <a:pt x="74246" y="246184"/>
                  </a:cubicBezTo>
                  <a:cubicBezTo>
                    <a:pt x="78032" y="247807"/>
                    <a:pt x="82008" y="248960"/>
                    <a:pt x="85969" y="250092"/>
                  </a:cubicBezTo>
                  <a:cubicBezTo>
                    <a:pt x="98850" y="253773"/>
                    <a:pt x="107702" y="255220"/>
                    <a:pt x="121138" y="257907"/>
                  </a:cubicBezTo>
                  <a:cubicBezTo>
                    <a:pt x="131559" y="256605"/>
                    <a:pt x="142131" y="256200"/>
                    <a:pt x="152400" y="254000"/>
                  </a:cubicBezTo>
                  <a:cubicBezTo>
                    <a:pt x="160455" y="252274"/>
                    <a:pt x="175846" y="246184"/>
                    <a:pt x="175846" y="246184"/>
                  </a:cubicBezTo>
                  <a:cubicBezTo>
                    <a:pt x="178451" y="242276"/>
                    <a:pt x="181754" y="238753"/>
                    <a:pt x="183661" y="234461"/>
                  </a:cubicBezTo>
                  <a:cubicBezTo>
                    <a:pt x="189101" y="222222"/>
                    <a:pt x="192136" y="208380"/>
                    <a:pt x="195384" y="195384"/>
                  </a:cubicBezTo>
                  <a:cubicBezTo>
                    <a:pt x="194082" y="188871"/>
                    <a:pt x="193088" y="182289"/>
                    <a:pt x="191477" y="175846"/>
                  </a:cubicBezTo>
                  <a:cubicBezTo>
                    <a:pt x="190478" y="171850"/>
                    <a:pt x="190482" y="167036"/>
                    <a:pt x="187569" y="164123"/>
                  </a:cubicBezTo>
                  <a:cubicBezTo>
                    <a:pt x="172417" y="148971"/>
                    <a:pt x="159748" y="147034"/>
                    <a:pt x="140677" y="140677"/>
                  </a:cubicBezTo>
                  <a:lnTo>
                    <a:pt x="128954" y="136769"/>
                  </a:lnTo>
                  <a:cubicBezTo>
                    <a:pt x="125046" y="135466"/>
                    <a:pt x="121227" y="133860"/>
                    <a:pt x="117231" y="132861"/>
                  </a:cubicBezTo>
                  <a:lnTo>
                    <a:pt x="101600" y="128954"/>
                  </a:lnTo>
                  <a:cubicBezTo>
                    <a:pt x="74435" y="131670"/>
                    <a:pt x="68143" y="130394"/>
                    <a:pt x="46892" y="136769"/>
                  </a:cubicBezTo>
                  <a:cubicBezTo>
                    <a:pt x="39001" y="139136"/>
                    <a:pt x="23446" y="144584"/>
                    <a:pt x="23446" y="144584"/>
                  </a:cubicBezTo>
                  <a:cubicBezTo>
                    <a:pt x="14710" y="153321"/>
                    <a:pt x="15631" y="148716"/>
                    <a:pt x="15631" y="156307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Pentagon 17">
                  <a:extLst>
                    <a:ext uri="{FF2B5EF4-FFF2-40B4-BE49-F238E27FC236}">
                      <a16:creationId xmlns:a16="http://schemas.microsoft.com/office/drawing/2014/main" id="{6F1AF12E-D947-AD4C-B183-55874210546A}"/>
                    </a:ext>
                  </a:extLst>
                </p:cNvPr>
                <p:cNvSpPr/>
                <p:nvPr/>
              </p:nvSpPr>
              <p:spPr>
                <a:xfrm>
                  <a:off x="7684815" y="3219938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8" name="Pentagon 17">
                  <a:extLst>
                    <a:ext uri="{FF2B5EF4-FFF2-40B4-BE49-F238E27FC236}">
                      <a16:creationId xmlns:a16="http://schemas.microsoft.com/office/drawing/2014/main" id="{6F1AF12E-D947-AD4C-B183-558742105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815" y="3219938"/>
                  <a:ext cx="1409700" cy="553578"/>
                </a:xfrm>
                <a:prstGeom prst="homePlat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9C8B7A-282D-6B4E-8E5E-ECD9F09A67F5}"/>
                    </a:ext>
                  </a:extLst>
                </p:cNvPr>
                <p:cNvSpPr/>
                <p:nvPr/>
              </p:nvSpPr>
              <p:spPr>
                <a:xfrm>
                  <a:off x="9351574" y="3312459"/>
                  <a:ext cx="1749967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dirty="0"/>
                    <a:t>Probability(</a:t>
                  </a:r>
                  <a14:m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050" dirty="0"/>
                    <a:t> is real) </a:t>
                  </a: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9C8B7A-282D-6B4E-8E5E-ECD9F09A67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1574" y="3312459"/>
                  <a:ext cx="1749967" cy="338555"/>
                </a:xfrm>
                <a:prstGeom prst="rect">
                  <a:avLst/>
                </a:prstGeom>
                <a:blipFill>
                  <a:blip r:embed="rId7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B8F1207-0C4F-BF41-A338-C3E102FEE518}"/>
                </a:ext>
              </a:extLst>
            </p:cNvPr>
            <p:cNvCxnSpPr>
              <a:stCxn id="9" idx="3"/>
              <a:endCxn id="18" idx="1"/>
            </p:cNvCxnSpPr>
            <p:nvPr/>
          </p:nvCxnSpPr>
          <p:spPr>
            <a:xfrm>
              <a:off x="7251618" y="3088576"/>
              <a:ext cx="433197" cy="408151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D0A7814-4C97-964F-9CD6-343EDC0C94D2}"/>
                </a:ext>
              </a:extLst>
            </p:cNvPr>
            <p:cNvCxnSpPr>
              <a:stCxn id="15" idx="3"/>
              <a:endCxn id="18" idx="1"/>
            </p:cNvCxnSpPr>
            <p:nvPr/>
          </p:nvCxnSpPr>
          <p:spPr>
            <a:xfrm flipV="1">
              <a:off x="7251618" y="3496727"/>
              <a:ext cx="433197" cy="44337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181435F-814D-3945-867A-BFAB8D8ECE85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 flipV="1">
              <a:off x="9094514" y="3481736"/>
              <a:ext cx="257060" cy="14991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4F98E3-E79F-C54A-BD3E-9764F40C9A35}"/>
                </a:ext>
              </a:extLst>
            </p:cNvPr>
            <p:cNvSpPr txBox="1"/>
            <p:nvPr/>
          </p:nvSpPr>
          <p:spPr>
            <a:xfrm>
              <a:off x="6188555" y="2286184"/>
              <a:ext cx="15621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Generated image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78DD92-303C-4B47-B88C-595E9EECF3EE}"/>
                </a:ext>
              </a:extLst>
            </p:cNvPr>
            <p:cNvSpPr txBox="1"/>
            <p:nvPr/>
          </p:nvSpPr>
          <p:spPr>
            <a:xfrm>
              <a:off x="7602265" y="3846582"/>
              <a:ext cx="14097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Critic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B78DFC-31F9-5A4F-ACFF-76C23A96C433}"/>
              </a:ext>
            </a:extLst>
          </p:cNvPr>
          <p:cNvSpPr txBox="1"/>
          <p:nvPr/>
        </p:nvSpPr>
        <p:spPr>
          <a:xfrm>
            <a:off x="1066800" y="4328311"/>
            <a:ext cx="2819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Sample from empirical distribution (bag of objects)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E2634A-7113-6A49-AF46-CE13CA2E2A6D}"/>
              </a:ext>
            </a:extLst>
          </p:cNvPr>
          <p:cNvSpPr txBox="1"/>
          <p:nvPr/>
        </p:nvSpPr>
        <p:spPr>
          <a:xfrm>
            <a:off x="5668796" y="4328311"/>
            <a:ext cx="2819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Sample from Uniform(0,1)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A73FC3-6AE2-344B-93FA-1491A20DE767}"/>
              </a:ext>
            </a:extLst>
          </p:cNvPr>
          <p:cNvCxnSpPr>
            <a:stCxn id="2" idx="3"/>
          </p:cNvCxnSpPr>
          <p:nvPr/>
        </p:nvCxnSpPr>
        <p:spPr>
          <a:xfrm flipV="1">
            <a:off x="3886489" y="4240028"/>
            <a:ext cx="153928" cy="2113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8521F0-B36E-8742-9C0B-AFD78B98E820}"/>
              </a:ext>
            </a:extLst>
          </p:cNvPr>
          <p:cNvCxnSpPr>
            <a:stCxn id="25" idx="1"/>
          </p:cNvCxnSpPr>
          <p:nvPr/>
        </p:nvCxnSpPr>
        <p:spPr>
          <a:xfrm flipH="1" flipV="1">
            <a:off x="5446295" y="4204997"/>
            <a:ext cx="222501" cy="2464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950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4"/>
                <a:ext cx="7577254" cy="3849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Learning adversarially revisited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We learn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200" dirty="0"/>
                  <a:t> by minimizing the critic’s ability to identify samples from the generator as not real.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We learn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/>
                  <a:t> by maximizing the chances for the critic to correctly identify real samples.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Formally, the objective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1200" dirty="0"/>
                  <a:t> is written as:</a:t>
                </a:r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argma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4"/>
                <a:ext cx="7577254" cy="3849644"/>
              </a:xfrm>
              <a:prstGeom prst="rect">
                <a:avLst/>
              </a:prstGeom>
              <a:blipFill>
                <a:blip r:embed="rId2"/>
                <a:stretch>
                  <a:fillRect l="-335" t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4B13422-DC17-7544-8E35-6141F9182C67}"/>
              </a:ext>
            </a:extLst>
          </p:cNvPr>
          <p:cNvGrpSpPr/>
          <p:nvPr/>
        </p:nvGrpSpPr>
        <p:grpSpPr>
          <a:xfrm>
            <a:off x="1943451" y="946840"/>
            <a:ext cx="5297206" cy="1899637"/>
            <a:chOff x="4038600" y="2286184"/>
            <a:chExt cx="7062941" cy="2532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Pentagon 7">
                  <a:extLst>
                    <a:ext uri="{FF2B5EF4-FFF2-40B4-BE49-F238E27FC236}">
                      <a16:creationId xmlns:a16="http://schemas.microsoft.com/office/drawing/2014/main" id="{5428841B-8902-F845-AC4C-8FE6CD2731F7}"/>
                    </a:ext>
                  </a:extLst>
                </p:cNvPr>
                <p:cNvSpPr/>
                <p:nvPr/>
              </p:nvSpPr>
              <p:spPr>
                <a:xfrm>
                  <a:off x="4778855" y="2813180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" name="Pentagon 7">
                  <a:extLst>
                    <a:ext uri="{FF2B5EF4-FFF2-40B4-BE49-F238E27FC236}">
                      <a16:creationId xmlns:a16="http://schemas.microsoft.com/office/drawing/2014/main" id="{5428841B-8902-F845-AC4C-8FE6CD2731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855" y="2813180"/>
                  <a:ext cx="1409700" cy="553578"/>
                </a:xfrm>
                <a:prstGeom prst="homePlat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DE11377-D1EF-D04E-80EA-4672CF1D8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318" y="2777426"/>
              <a:ext cx="622300" cy="6223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AE838-8387-F440-83DB-BAD0387C1F49}"/>
                </a:ext>
              </a:extLst>
            </p:cNvPr>
            <p:cNvSpPr txBox="1"/>
            <p:nvPr/>
          </p:nvSpPr>
          <p:spPr>
            <a:xfrm>
              <a:off x="4775748" y="3496726"/>
              <a:ext cx="14097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6155D8-3410-DE40-92BB-C96D847A2CFD}"/>
                </a:ext>
              </a:extLst>
            </p:cNvPr>
            <p:cNvSpPr txBox="1"/>
            <p:nvPr/>
          </p:nvSpPr>
          <p:spPr>
            <a:xfrm>
              <a:off x="6159419" y="4480479"/>
              <a:ext cx="15621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Real image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5C5F56-B216-634E-9361-8F80B2ABE243}"/>
                    </a:ext>
                  </a:extLst>
                </p:cNvPr>
                <p:cNvSpPr/>
                <p:nvPr/>
              </p:nvSpPr>
              <p:spPr>
                <a:xfrm>
                  <a:off x="4038600" y="2903909"/>
                  <a:ext cx="411736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r>
                    <a:rPr lang="en-US" sz="135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5C5F56-B216-634E-9361-8F80B2ABE2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2903909"/>
                  <a:ext cx="411736" cy="40010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E1CDD1-0B68-7846-B295-62B0C3331583}"/>
                </a:ext>
              </a:extLst>
            </p:cNvPr>
            <p:cNvCxnSpPr>
              <a:stCxn id="12" idx="3"/>
              <a:endCxn id="8" idx="1"/>
            </p:cNvCxnSpPr>
            <p:nvPr/>
          </p:nvCxnSpPr>
          <p:spPr>
            <a:xfrm flipV="1">
              <a:off x="4450336" y="3089970"/>
              <a:ext cx="328519" cy="1399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AAF3C4-A636-EC42-A2A3-7AD82748FA7E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6188555" y="3088576"/>
              <a:ext cx="440763" cy="1393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EA317A-6F05-5345-A613-5EBA85E84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318" y="3628952"/>
              <a:ext cx="622300" cy="6223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1B3DCD-8DFC-8C47-9C17-07EFE538283A}"/>
                </a:ext>
              </a:extLst>
            </p:cNvPr>
            <p:cNvSpPr/>
            <p:nvPr/>
          </p:nvSpPr>
          <p:spPr>
            <a:xfrm>
              <a:off x="6729046" y="2903910"/>
              <a:ext cx="429846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7C5DA2A-B1E4-824E-96E2-53FC9C6572D5}"/>
                </a:ext>
              </a:extLst>
            </p:cNvPr>
            <p:cNvSpPr/>
            <p:nvPr/>
          </p:nvSpPr>
          <p:spPr>
            <a:xfrm>
              <a:off x="6834554" y="2962031"/>
              <a:ext cx="214923" cy="257907"/>
            </a:xfrm>
            <a:custGeom>
              <a:avLst/>
              <a:gdLst>
                <a:gd name="connsiteX0" fmla="*/ 214923 w 214923"/>
                <a:gd name="connsiteY0" fmla="*/ 0 h 257907"/>
                <a:gd name="connsiteX1" fmla="*/ 136769 w 214923"/>
                <a:gd name="connsiteY1" fmla="*/ 7815 h 257907"/>
                <a:gd name="connsiteX2" fmla="*/ 105508 w 214923"/>
                <a:gd name="connsiteY2" fmla="*/ 11723 h 257907"/>
                <a:gd name="connsiteX3" fmla="*/ 82061 w 214923"/>
                <a:gd name="connsiteY3" fmla="*/ 19538 h 257907"/>
                <a:gd name="connsiteX4" fmla="*/ 58615 w 214923"/>
                <a:gd name="connsiteY4" fmla="*/ 31261 h 257907"/>
                <a:gd name="connsiteX5" fmla="*/ 42984 w 214923"/>
                <a:gd name="connsiteY5" fmla="*/ 46892 h 257907"/>
                <a:gd name="connsiteX6" fmla="*/ 27354 w 214923"/>
                <a:gd name="connsiteY6" fmla="*/ 66431 h 257907"/>
                <a:gd name="connsiteX7" fmla="*/ 23446 w 214923"/>
                <a:gd name="connsiteY7" fmla="*/ 78154 h 257907"/>
                <a:gd name="connsiteX8" fmla="*/ 15631 w 214923"/>
                <a:gd name="connsiteY8" fmla="*/ 89877 h 257907"/>
                <a:gd name="connsiteX9" fmla="*/ 7815 w 214923"/>
                <a:gd name="connsiteY9" fmla="*/ 113323 h 257907"/>
                <a:gd name="connsiteX10" fmla="*/ 3908 w 214923"/>
                <a:gd name="connsiteY10" fmla="*/ 140677 h 257907"/>
                <a:gd name="connsiteX11" fmla="*/ 0 w 214923"/>
                <a:gd name="connsiteY11" fmla="*/ 164123 h 257907"/>
                <a:gd name="connsiteX12" fmla="*/ 11723 w 214923"/>
                <a:gd name="connsiteY12" fmla="*/ 195384 h 257907"/>
                <a:gd name="connsiteX13" fmla="*/ 15631 w 214923"/>
                <a:gd name="connsiteY13" fmla="*/ 207107 h 257907"/>
                <a:gd name="connsiteX14" fmla="*/ 46892 w 214923"/>
                <a:gd name="connsiteY14" fmla="*/ 234461 h 257907"/>
                <a:gd name="connsiteX15" fmla="*/ 58615 w 214923"/>
                <a:gd name="connsiteY15" fmla="*/ 238369 h 257907"/>
                <a:gd name="connsiteX16" fmla="*/ 74246 w 214923"/>
                <a:gd name="connsiteY16" fmla="*/ 246184 h 257907"/>
                <a:gd name="connsiteX17" fmla="*/ 85969 w 214923"/>
                <a:gd name="connsiteY17" fmla="*/ 250092 h 257907"/>
                <a:gd name="connsiteX18" fmla="*/ 121138 w 214923"/>
                <a:gd name="connsiteY18" fmla="*/ 257907 h 257907"/>
                <a:gd name="connsiteX19" fmla="*/ 152400 w 214923"/>
                <a:gd name="connsiteY19" fmla="*/ 254000 h 257907"/>
                <a:gd name="connsiteX20" fmla="*/ 175846 w 214923"/>
                <a:gd name="connsiteY20" fmla="*/ 246184 h 257907"/>
                <a:gd name="connsiteX21" fmla="*/ 183661 w 214923"/>
                <a:gd name="connsiteY21" fmla="*/ 234461 h 257907"/>
                <a:gd name="connsiteX22" fmla="*/ 195384 w 214923"/>
                <a:gd name="connsiteY22" fmla="*/ 195384 h 257907"/>
                <a:gd name="connsiteX23" fmla="*/ 191477 w 214923"/>
                <a:gd name="connsiteY23" fmla="*/ 175846 h 257907"/>
                <a:gd name="connsiteX24" fmla="*/ 187569 w 214923"/>
                <a:gd name="connsiteY24" fmla="*/ 164123 h 257907"/>
                <a:gd name="connsiteX25" fmla="*/ 140677 w 214923"/>
                <a:gd name="connsiteY25" fmla="*/ 140677 h 257907"/>
                <a:gd name="connsiteX26" fmla="*/ 128954 w 214923"/>
                <a:gd name="connsiteY26" fmla="*/ 136769 h 257907"/>
                <a:gd name="connsiteX27" fmla="*/ 117231 w 214923"/>
                <a:gd name="connsiteY27" fmla="*/ 132861 h 257907"/>
                <a:gd name="connsiteX28" fmla="*/ 101600 w 214923"/>
                <a:gd name="connsiteY28" fmla="*/ 128954 h 257907"/>
                <a:gd name="connsiteX29" fmla="*/ 46892 w 214923"/>
                <a:gd name="connsiteY29" fmla="*/ 136769 h 257907"/>
                <a:gd name="connsiteX30" fmla="*/ 23446 w 214923"/>
                <a:gd name="connsiteY30" fmla="*/ 144584 h 257907"/>
                <a:gd name="connsiteX31" fmla="*/ 15631 w 214923"/>
                <a:gd name="connsiteY31" fmla="*/ 156307 h 25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923" h="257907">
                  <a:moveTo>
                    <a:pt x="214923" y="0"/>
                  </a:moveTo>
                  <a:cubicBezTo>
                    <a:pt x="172208" y="8541"/>
                    <a:pt x="213728" y="1122"/>
                    <a:pt x="136769" y="7815"/>
                  </a:cubicBezTo>
                  <a:cubicBezTo>
                    <a:pt x="126307" y="8725"/>
                    <a:pt x="115928" y="10420"/>
                    <a:pt x="105508" y="11723"/>
                  </a:cubicBezTo>
                  <a:lnTo>
                    <a:pt x="82061" y="19538"/>
                  </a:lnTo>
                  <a:cubicBezTo>
                    <a:pt x="70716" y="23319"/>
                    <a:pt x="68254" y="22999"/>
                    <a:pt x="58615" y="31261"/>
                  </a:cubicBezTo>
                  <a:cubicBezTo>
                    <a:pt x="53020" y="36056"/>
                    <a:pt x="47071" y="40761"/>
                    <a:pt x="42984" y="46892"/>
                  </a:cubicBezTo>
                  <a:cubicBezTo>
                    <a:pt x="33125" y="61681"/>
                    <a:pt x="38490" y="55294"/>
                    <a:pt x="27354" y="66431"/>
                  </a:cubicBezTo>
                  <a:cubicBezTo>
                    <a:pt x="26051" y="70339"/>
                    <a:pt x="25288" y="74470"/>
                    <a:pt x="23446" y="78154"/>
                  </a:cubicBezTo>
                  <a:cubicBezTo>
                    <a:pt x="21346" y="82355"/>
                    <a:pt x="17538" y="85585"/>
                    <a:pt x="15631" y="89877"/>
                  </a:cubicBezTo>
                  <a:cubicBezTo>
                    <a:pt x="12285" y="97405"/>
                    <a:pt x="7815" y="113323"/>
                    <a:pt x="7815" y="113323"/>
                  </a:cubicBezTo>
                  <a:cubicBezTo>
                    <a:pt x="6513" y="122441"/>
                    <a:pt x="5308" y="131574"/>
                    <a:pt x="3908" y="140677"/>
                  </a:cubicBezTo>
                  <a:cubicBezTo>
                    <a:pt x="2703" y="148508"/>
                    <a:pt x="0" y="156200"/>
                    <a:pt x="0" y="164123"/>
                  </a:cubicBezTo>
                  <a:cubicBezTo>
                    <a:pt x="0" y="176130"/>
                    <a:pt x="7277" y="185010"/>
                    <a:pt x="11723" y="195384"/>
                  </a:cubicBezTo>
                  <a:cubicBezTo>
                    <a:pt x="13346" y="199170"/>
                    <a:pt x="13160" y="203812"/>
                    <a:pt x="15631" y="207107"/>
                  </a:cubicBezTo>
                  <a:cubicBezTo>
                    <a:pt x="21744" y="215258"/>
                    <a:pt x="36044" y="229037"/>
                    <a:pt x="46892" y="234461"/>
                  </a:cubicBezTo>
                  <a:cubicBezTo>
                    <a:pt x="50576" y="236303"/>
                    <a:pt x="54829" y="236746"/>
                    <a:pt x="58615" y="238369"/>
                  </a:cubicBezTo>
                  <a:cubicBezTo>
                    <a:pt x="63969" y="240664"/>
                    <a:pt x="68892" y="243889"/>
                    <a:pt x="74246" y="246184"/>
                  </a:cubicBezTo>
                  <a:cubicBezTo>
                    <a:pt x="78032" y="247807"/>
                    <a:pt x="82008" y="248960"/>
                    <a:pt x="85969" y="250092"/>
                  </a:cubicBezTo>
                  <a:cubicBezTo>
                    <a:pt x="98850" y="253773"/>
                    <a:pt x="107702" y="255220"/>
                    <a:pt x="121138" y="257907"/>
                  </a:cubicBezTo>
                  <a:cubicBezTo>
                    <a:pt x="131559" y="256605"/>
                    <a:pt x="142131" y="256200"/>
                    <a:pt x="152400" y="254000"/>
                  </a:cubicBezTo>
                  <a:cubicBezTo>
                    <a:pt x="160455" y="252274"/>
                    <a:pt x="175846" y="246184"/>
                    <a:pt x="175846" y="246184"/>
                  </a:cubicBezTo>
                  <a:cubicBezTo>
                    <a:pt x="178451" y="242276"/>
                    <a:pt x="181754" y="238753"/>
                    <a:pt x="183661" y="234461"/>
                  </a:cubicBezTo>
                  <a:cubicBezTo>
                    <a:pt x="189101" y="222222"/>
                    <a:pt x="192136" y="208380"/>
                    <a:pt x="195384" y="195384"/>
                  </a:cubicBezTo>
                  <a:cubicBezTo>
                    <a:pt x="194082" y="188871"/>
                    <a:pt x="193088" y="182289"/>
                    <a:pt x="191477" y="175846"/>
                  </a:cubicBezTo>
                  <a:cubicBezTo>
                    <a:pt x="190478" y="171850"/>
                    <a:pt x="190482" y="167036"/>
                    <a:pt x="187569" y="164123"/>
                  </a:cubicBezTo>
                  <a:cubicBezTo>
                    <a:pt x="172417" y="148971"/>
                    <a:pt x="159748" y="147034"/>
                    <a:pt x="140677" y="140677"/>
                  </a:cubicBezTo>
                  <a:lnTo>
                    <a:pt x="128954" y="136769"/>
                  </a:lnTo>
                  <a:cubicBezTo>
                    <a:pt x="125046" y="135466"/>
                    <a:pt x="121227" y="133860"/>
                    <a:pt x="117231" y="132861"/>
                  </a:cubicBezTo>
                  <a:lnTo>
                    <a:pt x="101600" y="128954"/>
                  </a:lnTo>
                  <a:cubicBezTo>
                    <a:pt x="74435" y="131670"/>
                    <a:pt x="68143" y="130394"/>
                    <a:pt x="46892" y="136769"/>
                  </a:cubicBezTo>
                  <a:cubicBezTo>
                    <a:pt x="39001" y="139136"/>
                    <a:pt x="23446" y="144584"/>
                    <a:pt x="23446" y="144584"/>
                  </a:cubicBezTo>
                  <a:cubicBezTo>
                    <a:pt x="14710" y="153321"/>
                    <a:pt x="15631" y="148716"/>
                    <a:pt x="15631" y="156307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Pentagon 17">
                  <a:extLst>
                    <a:ext uri="{FF2B5EF4-FFF2-40B4-BE49-F238E27FC236}">
                      <a16:creationId xmlns:a16="http://schemas.microsoft.com/office/drawing/2014/main" id="{6F1AF12E-D947-AD4C-B183-55874210546A}"/>
                    </a:ext>
                  </a:extLst>
                </p:cNvPr>
                <p:cNvSpPr/>
                <p:nvPr/>
              </p:nvSpPr>
              <p:spPr>
                <a:xfrm>
                  <a:off x="7684815" y="3219938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8" name="Pentagon 17">
                  <a:extLst>
                    <a:ext uri="{FF2B5EF4-FFF2-40B4-BE49-F238E27FC236}">
                      <a16:creationId xmlns:a16="http://schemas.microsoft.com/office/drawing/2014/main" id="{6F1AF12E-D947-AD4C-B183-558742105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815" y="3219938"/>
                  <a:ext cx="1409700" cy="553578"/>
                </a:xfrm>
                <a:prstGeom prst="homePlat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9C8B7A-282D-6B4E-8E5E-ECD9F09A67F5}"/>
                    </a:ext>
                  </a:extLst>
                </p:cNvPr>
                <p:cNvSpPr/>
                <p:nvPr/>
              </p:nvSpPr>
              <p:spPr>
                <a:xfrm>
                  <a:off x="9351574" y="3312459"/>
                  <a:ext cx="1749967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dirty="0"/>
                    <a:t>Probability(</a:t>
                  </a:r>
                  <a14:m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050" dirty="0"/>
                    <a:t> is real) </a:t>
                  </a: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9C8B7A-282D-6B4E-8E5E-ECD9F09A67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1574" y="3312459"/>
                  <a:ext cx="1749967" cy="338555"/>
                </a:xfrm>
                <a:prstGeom prst="rect">
                  <a:avLst/>
                </a:prstGeom>
                <a:blipFill>
                  <a:blip r:embed="rId7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B8F1207-0C4F-BF41-A338-C3E102FEE518}"/>
                </a:ext>
              </a:extLst>
            </p:cNvPr>
            <p:cNvCxnSpPr>
              <a:stCxn id="9" idx="3"/>
              <a:endCxn id="18" idx="1"/>
            </p:cNvCxnSpPr>
            <p:nvPr/>
          </p:nvCxnSpPr>
          <p:spPr>
            <a:xfrm>
              <a:off x="7251618" y="3088576"/>
              <a:ext cx="433197" cy="408151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D0A7814-4C97-964F-9CD6-343EDC0C94D2}"/>
                </a:ext>
              </a:extLst>
            </p:cNvPr>
            <p:cNvCxnSpPr>
              <a:stCxn id="15" idx="3"/>
              <a:endCxn id="18" idx="1"/>
            </p:cNvCxnSpPr>
            <p:nvPr/>
          </p:nvCxnSpPr>
          <p:spPr>
            <a:xfrm flipV="1">
              <a:off x="7251618" y="3496727"/>
              <a:ext cx="433197" cy="44337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181435F-814D-3945-867A-BFAB8D8ECE85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 flipV="1">
              <a:off x="9094514" y="3481736"/>
              <a:ext cx="257060" cy="14991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4F98E3-E79F-C54A-BD3E-9764F40C9A35}"/>
                </a:ext>
              </a:extLst>
            </p:cNvPr>
            <p:cNvSpPr txBox="1"/>
            <p:nvPr/>
          </p:nvSpPr>
          <p:spPr>
            <a:xfrm>
              <a:off x="6188555" y="2286184"/>
              <a:ext cx="15621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Generated image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78DD92-303C-4B47-B88C-595E9EECF3EE}"/>
                </a:ext>
              </a:extLst>
            </p:cNvPr>
            <p:cNvSpPr txBox="1"/>
            <p:nvPr/>
          </p:nvSpPr>
          <p:spPr>
            <a:xfrm>
              <a:off x="7602265" y="3846582"/>
              <a:ext cx="14097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Critic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EB78DFC-31F9-5A4F-ACFF-76C23A96C433}"/>
              </a:ext>
            </a:extLst>
          </p:cNvPr>
          <p:cNvSpPr txBox="1"/>
          <p:nvPr/>
        </p:nvSpPr>
        <p:spPr>
          <a:xfrm>
            <a:off x="1463982" y="4341685"/>
            <a:ext cx="281968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/>
              <a:t>The critic is right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E2634A-7113-6A49-AF46-CE13CA2E2A6D}"/>
              </a:ext>
            </a:extLst>
          </p:cNvPr>
          <p:cNvSpPr txBox="1"/>
          <p:nvPr/>
        </p:nvSpPr>
        <p:spPr>
          <a:xfrm>
            <a:off x="6492610" y="4341684"/>
            <a:ext cx="1571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 critic cannot be fooled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A73FC3-6AE2-344B-93FA-1491A20DE767}"/>
              </a:ext>
            </a:extLst>
          </p:cNvPr>
          <p:cNvCxnSpPr>
            <a:cxnSpLocks/>
          </p:cNvCxnSpPr>
          <p:nvPr/>
        </p:nvCxnSpPr>
        <p:spPr>
          <a:xfrm flipV="1">
            <a:off x="4521680" y="3745832"/>
            <a:ext cx="0" cy="879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8521F0-B36E-8742-9C0B-AFD78B98E820}"/>
              </a:ext>
            </a:extLst>
          </p:cNvPr>
          <p:cNvCxnSpPr>
            <a:cxnSpLocks/>
          </p:cNvCxnSpPr>
          <p:nvPr/>
        </p:nvCxnSpPr>
        <p:spPr>
          <a:xfrm flipV="1">
            <a:off x="6336632" y="3745832"/>
            <a:ext cx="0" cy="879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5C46310-2073-6044-8F07-E9E4898108F5}"/>
              </a:ext>
            </a:extLst>
          </p:cNvPr>
          <p:cNvSpPr/>
          <p:nvPr/>
        </p:nvSpPr>
        <p:spPr>
          <a:xfrm>
            <a:off x="2474579" y="3869994"/>
            <a:ext cx="645610" cy="387306"/>
          </a:xfrm>
          <a:prstGeom prst="ellipse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5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4"/>
            <a:ext cx="7577254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Sampling from discrete distributions 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b="1" dirty="0"/>
              <a:t>Example 1</a:t>
            </a:r>
            <a:r>
              <a:rPr lang="en-US" sz="1200" dirty="0"/>
              <a:t>: coin flip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Observations take 2 values: heads and tails, each one happening with equal probability (equally likely).</a:t>
            </a:r>
          </a:p>
          <a:p>
            <a:endParaRPr lang="en-US" sz="1200" dirty="0"/>
          </a:p>
          <a:p>
            <a:pPr algn="ctr"/>
            <a:r>
              <a:rPr lang="en-US" sz="1200" dirty="0"/>
              <a:t>Probability(heads) = Probability(tails) = 0.5</a:t>
            </a:r>
          </a:p>
          <a:p>
            <a:endParaRPr lang="en-US" sz="1200" dirty="0"/>
          </a:p>
          <a:p>
            <a:r>
              <a:rPr lang="en-US" sz="1200" b="1" dirty="0"/>
              <a:t>Assumption</a:t>
            </a:r>
            <a:r>
              <a:rPr lang="en-US" sz="1200" dirty="0"/>
              <a:t>: the coin is fair.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E3A140-23DF-1E4E-A260-E7E9C461B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028700"/>
            <a:ext cx="2743200" cy="205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35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4"/>
                <a:ext cx="7577254" cy="3849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Learning adversarially revisited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We learn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200" dirty="0"/>
                  <a:t> by minimizing the critic’s ability to identify samples from the generator as not real.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We learn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/>
                  <a:t> by maximizing the chances for the critic to correctly identify real samples.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Formally, the objective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1200" dirty="0"/>
                  <a:t> is written as:</a:t>
                </a:r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argma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12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4"/>
                <a:ext cx="7577254" cy="3849644"/>
              </a:xfrm>
              <a:prstGeom prst="rect">
                <a:avLst/>
              </a:prstGeom>
              <a:blipFill>
                <a:blip r:embed="rId2"/>
                <a:stretch>
                  <a:fillRect l="-335" t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4B13422-DC17-7544-8E35-6141F9182C67}"/>
              </a:ext>
            </a:extLst>
          </p:cNvPr>
          <p:cNvGrpSpPr/>
          <p:nvPr/>
        </p:nvGrpSpPr>
        <p:grpSpPr>
          <a:xfrm>
            <a:off x="1943451" y="946840"/>
            <a:ext cx="5297206" cy="1899637"/>
            <a:chOff x="4038600" y="2286184"/>
            <a:chExt cx="7062941" cy="2532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Pentagon 7">
                  <a:extLst>
                    <a:ext uri="{FF2B5EF4-FFF2-40B4-BE49-F238E27FC236}">
                      <a16:creationId xmlns:a16="http://schemas.microsoft.com/office/drawing/2014/main" id="{5428841B-8902-F845-AC4C-8FE6CD2731F7}"/>
                    </a:ext>
                  </a:extLst>
                </p:cNvPr>
                <p:cNvSpPr/>
                <p:nvPr/>
              </p:nvSpPr>
              <p:spPr>
                <a:xfrm>
                  <a:off x="4778855" y="2813180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" name="Pentagon 7">
                  <a:extLst>
                    <a:ext uri="{FF2B5EF4-FFF2-40B4-BE49-F238E27FC236}">
                      <a16:creationId xmlns:a16="http://schemas.microsoft.com/office/drawing/2014/main" id="{5428841B-8902-F845-AC4C-8FE6CD2731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855" y="2813180"/>
                  <a:ext cx="1409700" cy="553578"/>
                </a:xfrm>
                <a:prstGeom prst="homePlat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DE11377-D1EF-D04E-80EA-4672CF1D8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318" y="2777426"/>
              <a:ext cx="622300" cy="6223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AE838-8387-F440-83DB-BAD0387C1F49}"/>
                </a:ext>
              </a:extLst>
            </p:cNvPr>
            <p:cNvSpPr txBox="1"/>
            <p:nvPr/>
          </p:nvSpPr>
          <p:spPr>
            <a:xfrm>
              <a:off x="4775748" y="3496726"/>
              <a:ext cx="14097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6155D8-3410-DE40-92BB-C96D847A2CFD}"/>
                </a:ext>
              </a:extLst>
            </p:cNvPr>
            <p:cNvSpPr txBox="1"/>
            <p:nvPr/>
          </p:nvSpPr>
          <p:spPr>
            <a:xfrm>
              <a:off x="6159419" y="4480479"/>
              <a:ext cx="15621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Real image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5C5F56-B216-634E-9361-8F80B2ABE243}"/>
                    </a:ext>
                  </a:extLst>
                </p:cNvPr>
                <p:cNvSpPr/>
                <p:nvPr/>
              </p:nvSpPr>
              <p:spPr>
                <a:xfrm>
                  <a:off x="4038600" y="2903909"/>
                  <a:ext cx="411736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r>
                    <a:rPr lang="en-US" sz="135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5C5F56-B216-634E-9361-8F80B2ABE2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2903909"/>
                  <a:ext cx="411736" cy="40010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E1CDD1-0B68-7846-B295-62B0C3331583}"/>
                </a:ext>
              </a:extLst>
            </p:cNvPr>
            <p:cNvCxnSpPr>
              <a:stCxn id="12" idx="3"/>
              <a:endCxn id="8" idx="1"/>
            </p:cNvCxnSpPr>
            <p:nvPr/>
          </p:nvCxnSpPr>
          <p:spPr>
            <a:xfrm flipV="1">
              <a:off x="4450336" y="3089970"/>
              <a:ext cx="328519" cy="1399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AAF3C4-A636-EC42-A2A3-7AD82748FA7E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6188555" y="3088576"/>
              <a:ext cx="440763" cy="1393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EA317A-6F05-5345-A613-5EBA85E84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318" y="3628952"/>
              <a:ext cx="622300" cy="6223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1B3DCD-8DFC-8C47-9C17-07EFE538283A}"/>
                </a:ext>
              </a:extLst>
            </p:cNvPr>
            <p:cNvSpPr/>
            <p:nvPr/>
          </p:nvSpPr>
          <p:spPr>
            <a:xfrm>
              <a:off x="6729046" y="2903910"/>
              <a:ext cx="429846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7C5DA2A-B1E4-824E-96E2-53FC9C6572D5}"/>
                </a:ext>
              </a:extLst>
            </p:cNvPr>
            <p:cNvSpPr/>
            <p:nvPr/>
          </p:nvSpPr>
          <p:spPr>
            <a:xfrm>
              <a:off x="6834554" y="2962031"/>
              <a:ext cx="214923" cy="257907"/>
            </a:xfrm>
            <a:custGeom>
              <a:avLst/>
              <a:gdLst>
                <a:gd name="connsiteX0" fmla="*/ 214923 w 214923"/>
                <a:gd name="connsiteY0" fmla="*/ 0 h 257907"/>
                <a:gd name="connsiteX1" fmla="*/ 136769 w 214923"/>
                <a:gd name="connsiteY1" fmla="*/ 7815 h 257907"/>
                <a:gd name="connsiteX2" fmla="*/ 105508 w 214923"/>
                <a:gd name="connsiteY2" fmla="*/ 11723 h 257907"/>
                <a:gd name="connsiteX3" fmla="*/ 82061 w 214923"/>
                <a:gd name="connsiteY3" fmla="*/ 19538 h 257907"/>
                <a:gd name="connsiteX4" fmla="*/ 58615 w 214923"/>
                <a:gd name="connsiteY4" fmla="*/ 31261 h 257907"/>
                <a:gd name="connsiteX5" fmla="*/ 42984 w 214923"/>
                <a:gd name="connsiteY5" fmla="*/ 46892 h 257907"/>
                <a:gd name="connsiteX6" fmla="*/ 27354 w 214923"/>
                <a:gd name="connsiteY6" fmla="*/ 66431 h 257907"/>
                <a:gd name="connsiteX7" fmla="*/ 23446 w 214923"/>
                <a:gd name="connsiteY7" fmla="*/ 78154 h 257907"/>
                <a:gd name="connsiteX8" fmla="*/ 15631 w 214923"/>
                <a:gd name="connsiteY8" fmla="*/ 89877 h 257907"/>
                <a:gd name="connsiteX9" fmla="*/ 7815 w 214923"/>
                <a:gd name="connsiteY9" fmla="*/ 113323 h 257907"/>
                <a:gd name="connsiteX10" fmla="*/ 3908 w 214923"/>
                <a:gd name="connsiteY10" fmla="*/ 140677 h 257907"/>
                <a:gd name="connsiteX11" fmla="*/ 0 w 214923"/>
                <a:gd name="connsiteY11" fmla="*/ 164123 h 257907"/>
                <a:gd name="connsiteX12" fmla="*/ 11723 w 214923"/>
                <a:gd name="connsiteY12" fmla="*/ 195384 h 257907"/>
                <a:gd name="connsiteX13" fmla="*/ 15631 w 214923"/>
                <a:gd name="connsiteY13" fmla="*/ 207107 h 257907"/>
                <a:gd name="connsiteX14" fmla="*/ 46892 w 214923"/>
                <a:gd name="connsiteY14" fmla="*/ 234461 h 257907"/>
                <a:gd name="connsiteX15" fmla="*/ 58615 w 214923"/>
                <a:gd name="connsiteY15" fmla="*/ 238369 h 257907"/>
                <a:gd name="connsiteX16" fmla="*/ 74246 w 214923"/>
                <a:gd name="connsiteY16" fmla="*/ 246184 h 257907"/>
                <a:gd name="connsiteX17" fmla="*/ 85969 w 214923"/>
                <a:gd name="connsiteY17" fmla="*/ 250092 h 257907"/>
                <a:gd name="connsiteX18" fmla="*/ 121138 w 214923"/>
                <a:gd name="connsiteY18" fmla="*/ 257907 h 257907"/>
                <a:gd name="connsiteX19" fmla="*/ 152400 w 214923"/>
                <a:gd name="connsiteY19" fmla="*/ 254000 h 257907"/>
                <a:gd name="connsiteX20" fmla="*/ 175846 w 214923"/>
                <a:gd name="connsiteY20" fmla="*/ 246184 h 257907"/>
                <a:gd name="connsiteX21" fmla="*/ 183661 w 214923"/>
                <a:gd name="connsiteY21" fmla="*/ 234461 h 257907"/>
                <a:gd name="connsiteX22" fmla="*/ 195384 w 214923"/>
                <a:gd name="connsiteY22" fmla="*/ 195384 h 257907"/>
                <a:gd name="connsiteX23" fmla="*/ 191477 w 214923"/>
                <a:gd name="connsiteY23" fmla="*/ 175846 h 257907"/>
                <a:gd name="connsiteX24" fmla="*/ 187569 w 214923"/>
                <a:gd name="connsiteY24" fmla="*/ 164123 h 257907"/>
                <a:gd name="connsiteX25" fmla="*/ 140677 w 214923"/>
                <a:gd name="connsiteY25" fmla="*/ 140677 h 257907"/>
                <a:gd name="connsiteX26" fmla="*/ 128954 w 214923"/>
                <a:gd name="connsiteY26" fmla="*/ 136769 h 257907"/>
                <a:gd name="connsiteX27" fmla="*/ 117231 w 214923"/>
                <a:gd name="connsiteY27" fmla="*/ 132861 h 257907"/>
                <a:gd name="connsiteX28" fmla="*/ 101600 w 214923"/>
                <a:gd name="connsiteY28" fmla="*/ 128954 h 257907"/>
                <a:gd name="connsiteX29" fmla="*/ 46892 w 214923"/>
                <a:gd name="connsiteY29" fmla="*/ 136769 h 257907"/>
                <a:gd name="connsiteX30" fmla="*/ 23446 w 214923"/>
                <a:gd name="connsiteY30" fmla="*/ 144584 h 257907"/>
                <a:gd name="connsiteX31" fmla="*/ 15631 w 214923"/>
                <a:gd name="connsiteY31" fmla="*/ 156307 h 25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923" h="257907">
                  <a:moveTo>
                    <a:pt x="214923" y="0"/>
                  </a:moveTo>
                  <a:cubicBezTo>
                    <a:pt x="172208" y="8541"/>
                    <a:pt x="213728" y="1122"/>
                    <a:pt x="136769" y="7815"/>
                  </a:cubicBezTo>
                  <a:cubicBezTo>
                    <a:pt x="126307" y="8725"/>
                    <a:pt x="115928" y="10420"/>
                    <a:pt x="105508" y="11723"/>
                  </a:cubicBezTo>
                  <a:lnTo>
                    <a:pt x="82061" y="19538"/>
                  </a:lnTo>
                  <a:cubicBezTo>
                    <a:pt x="70716" y="23319"/>
                    <a:pt x="68254" y="22999"/>
                    <a:pt x="58615" y="31261"/>
                  </a:cubicBezTo>
                  <a:cubicBezTo>
                    <a:pt x="53020" y="36056"/>
                    <a:pt x="47071" y="40761"/>
                    <a:pt x="42984" y="46892"/>
                  </a:cubicBezTo>
                  <a:cubicBezTo>
                    <a:pt x="33125" y="61681"/>
                    <a:pt x="38490" y="55294"/>
                    <a:pt x="27354" y="66431"/>
                  </a:cubicBezTo>
                  <a:cubicBezTo>
                    <a:pt x="26051" y="70339"/>
                    <a:pt x="25288" y="74470"/>
                    <a:pt x="23446" y="78154"/>
                  </a:cubicBezTo>
                  <a:cubicBezTo>
                    <a:pt x="21346" y="82355"/>
                    <a:pt x="17538" y="85585"/>
                    <a:pt x="15631" y="89877"/>
                  </a:cubicBezTo>
                  <a:cubicBezTo>
                    <a:pt x="12285" y="97405"/>
                    <a:pt x="7815" y="113323"/>
                    <a:pt x="7815" y="113323"/>
                  </a:cubicBezTo>
                  <a:cubicBezTo>
                    <a:pt x="6513" y="122441"/>
                    <a:pt x="5308" y="131574"/>
                    <a:pt x="3908" y="140677"/>
                  </a:cubicBezTo>
                  <a:cubicBezTo>
                    <a:pt x="2703" y="148508"/>
                    <a:pt x="0" y="156200"/>
                    <a:pt x="0" y="164123"/>
                  </a:cubicBezTo>
                  <a:cubicBezTo>
                    <a:pt x="0" y="176130"/>
                    <a:pt x="7277" y="185010"/>
                    <a:pt x="11723" y="195384"/>
                  </a:cubicBezTo>
                  <a:cubicBezTo>
                    <a:pt x="13346" y="199170"/>
                    <a:pt x="13160" y="203812"/>
                    <a:pt x="15631" y="207107"/>
                  </a:cubicBezTo>
                  <a:cubicBezTo>
                    <a:pt x="21744" y="215258"/>
                    <a:pt x="36044" y="229037"/>
                    <a:pt x="46892" y="234461"/>
                  </a:cubicBezTo>
                  <a:cubicBezTo>
                    <a:pt x="50576" y="236303"/>
                    <a:pt x="54829" y="236746"/>
                    <a:pt x="58615" y="238369"/>
                  </a:cubicBezTo>
                  <a:cubicBezTo>
                    <a:pt x="63969" y="240664"/>
                    <a:pt x="68892" y="243889"/>
                    <a:pt x="74246" y="246184"/>
                  </a:cubicBezTo>
                  <a:cubicBezTo>
                    <a:pt x="78032" y="247807"/>
                    <a:pt x="82008" y="248960"/>
                    <a:pt x="85969" y="250092"/>
                  </a:cubicBezTo>
                  <a:cubicBezTo>
                    <a:pt x="98850" y="253773"/>
                    <a:pt x="107702" y="255220"/>
                    <a:pt x="121138" y="257907"/>
                  </a:cubicBezTo>
                  <a:cubicBezTo>
                    <a:pt x="131559" y="256605"/>
                    <a:pt x="142131" y="256200"/>
                    <a:pt x="152400" y="254000"/>
                  </a:cubicBezTo>
                  <a:cubicBezTo>
                    <a:pt x="160455" y="252274"/>
                    <a:pt x="175846" y="246184"/>
                    <a:pt x="175846" y="246184"/>
                  </a:cubicBezTo>
                  <a:cubicBezTo>
                    <a:pt x="178451" y="242276"/>
                    <a:pt x="181754" y="238753"/>
                    <a:pt x="183661" y="234461"/>
                  </a:cubicBezTo>
                  <a:cubicBezTo>
                    <a:pt x="189101" y="222222"/>
                    <a:pt x="192136" y="208380"/>
                    <a:pt x="195384" y="195384"/>
                  </a:cubicBezTo>
                  <a:cubicBezTo>
                    <a:pt x="194082" y="188871"/>
                    <a:pt x="193088" y="182289"/>
                    <a:pt x="191477" y="175846"/>
                  </a:cubicBezTo>
                  <a:cubicBezTo>
                    <a:pt x="190478" y="171850"/>
                    <a:pt x="190482" y="167036"/>
                    <a:pt x="187569" y="164123"/>
                  </a:cubicBezTo>
                  <a:cubicBezTo>
                    <a:pt x="172417" y="148971"/>
                    <a:pt x="159748" y="147034"/>
                    <a:pt x="140677" y="140677"/>
                  </a:cubicBezTo>
                  <a:lnTo>
                    <a:pt x="128954" y="136769"/>
                  </a:lnTo>
                  <a:cubicBezTo>
                    <a:pt x="125046" y="135466"/>
                    <a:pt x="121227" y="133860"/>
                    <a:pt x="117231" y="132861"/>
                  </a:cubicBezTo>
                  <a:lnTo>
                    <a:pt x="101600" y="128954"/>
                  </a:lnTo>
                  <a:cubicBezTo>
                    <a:pt x="74435" y="131670"/>
                    <a:pt x="68143" y="130394"/>
                    <a:pt x="46892" y="136769"/>
                  </a:cubicBezTo>
                  <a:cubicBezTo>
                    <a:pt x="39001" y="139136"/>
                    <a:pt x="23446" y="144584"/>
                    <a:pt x="23446" y="144584"/>
                  </a:cubicBezTo>
                  <a:cubicBezTo>
                    <a:pt x="14710" y="153321"/>
                    <a:pt x="15631" y="148716"/>
                    <a:pt x="15631" y="156307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Pentagon 17">
                  <a:extLst>
                    <a:ext uri="{FF2B5EF4-FFF2-40B4-BE49-F238E27FC236}">
                      <a16:creationId xmlns:a16="http://schemas.microsoft.com/office/drawing/2014/main" id="{6F1AF12E-D947-AD4C-B183-55874210546A}"/>
                    </a:ext>
                  </a:extLst>
                </p:cNvPr>
                <p:cNvSpPr/>
                <p:nvPr/>
              </p:nvSpPr>
              <p:spPr>
                <a:xfrm>
                  <a:off x="7684815" y="3219938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8" name="Pentagon 17">
                  <a:extLst>
                    <a:ext uri="{FF2B5EF4-FFF2-40B4-BE49-F238E27FC236}">
                      <a16:creationId xmlns:a16="http://schemas.microsoft.com/office/drawing/2014/main" id="{6F1AF12E-D947-AD4C-B183-558742105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815" y="3219938"/>
                  <a:ext cx="1409700" cy="553578"/>
                </a:xfrm>
                <a:prstGeom prst="homePlat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9C8B7A-282D-6B4E-8E5E-ECD9F09A67F5}"/>
                    </a:ext>
                  </a:extLst>
                </p:cNvPr>
                <p:cNvSpPr/>
                <p:nvPr/>
              </p:nvSpPr>
              <p:spPr>
                <a:xfrm>
                  <a:off x="9351574" y="3312459"/>
                  <a:ext cx="1749967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dirty="0"/>
                    <a:t>Probability(</a:t>
                  </a:r>
                  <a14:m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050" dirty="0"/>
                    <a:t> is real) </a:t>
                  </a: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9C8B7A-282D-6B4E-8E5E-ECD9F09A67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1574" y="3312459"/>
                  <a:ext cx="1749967" cy="338555"/>
                </a:xfrm>
                <a:prstGeom prst="rect">
                  <a:avLst/>
                </a:prstGeom>
                <a:blipFill>
                  <a:blip r:embed="rId7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B8F1207-0C4F-BF41-A338-C3E102FEE518}"/>
                </a:ext>
              </a:extLst>
            </p:cNvPr>
            <p:cNvCxnSpPr>
              <a:stCxn id="9" idx="3"/>
              <a:endCxn id="18" idx="1"/>
            </p:cNvCxnSpPr>
            <p:nvPr/>
          </p:nvCxnSpPr>
          <p:spPr>
            <a:xfrm>
              <a:off x="7251618" y="3088576"/>
              <a:ext cx="433197" cy="408151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D0A7814-4C97-964F-9CD6-343EDC0C94D2}"/>
                </a:ext>
              </a:extLst>
            </p:cNvPr>
            <p:cNvCxnSpPr>
              <a:stCxn id="15" idx="3"/>
              <a:endCxn id="18" idx="1"/>
            </p:cNvCxnSpPr>
            <p:nvPr/>
          </p:nvCxnSpPr>
          <p:spPr>
            <a:xfrm flipV="1">
              <a:off x="7251618" y="3496727"/>
              <a:ext cx="433197" cy="44337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181435F-814D-3945-867A-BFAB8D8ECE85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 flipV="1">
              <a:off x="9094514" y="3481736"/>
              <a:ext cx="257060" cy="14991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4F98E3-E79F-C54A-BD3E-9764F40C9A35}"/>
                </a:ext>
              </a:extLst>
            </p:cNvPr>
            <p:cNvSpPr txBox="1"/>
            <p:nvPr/>
          </p:nvSpPr>
          <p:spPr>
            <a:xfrm>
              <a:off x="6188555" y="2286184"/>
              <a:ext cx="15621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Generated image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78DD92-303C-4B47-B88C-595E9EECF3EE}"/>
                </a:ext>
              </a:extLst>
            </p:cNvPr>
            <p:cNvSpPr txBox="1"/>
            <p:nvPr/>
          </p:nvSpPr>
          <p:spPr>
            <a:xfrm>
              <a:off x="7602265" y="3846582"/>
              <a:ext cx="14097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Critic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B78DFC-31F9-5A4F-ACFF-76C23A96C433}"/>
                  </a:ext>
                </a:extLst>
              </p:cNvPr>
              <p:cNvSpPr txBox="1"/>
              <p:nvPr/>
            </p:nvSpPr>
            <p:spPr>
              <a:xfrm>
                <a:off x="3818439" y="4350280"/>
                <a:ext cx="123302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1000" dirty="0"/>
                  <a:t>Not dependent of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000" dirty="0"/>
                  <a:t>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EB78DFC-31F9-5A4F-ACFF-76C23A96C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439" y="4350280"/>
                <a:ext cx="1233026" cy="246221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4FE2634A-7113-6A49-AF46-CE13CA2E2A6D}"/>
              </a:ext>
            </a:extLst>
          </p:cNvPr>
          <p:cNvSpPr txBox="1"/>
          <p:nvPr/>
        </p:nvSpPr>
        <p:spPr>
          <a:xfrm>
            <a:off x="6454726" y="4350280"/>
            <a:ext cx="15718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The critic is fooled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8521F0-B36E-8742-9C0B-AFD78B98E820}"/>
              </a:ext>
            </a:extLst>
          </p:cNvPr>
          <p:cNvCxnSpPr>
            <a:cxnSpLocks/>
          </p:cNvCxnSpPr>
          <p:nvPr/>
        </p:nvCxnSpPr>
        <p:spPr>
          <a:xfrm flipH="1">
            <a:off x="6336632" y="3745832"/>
            <a:ext cx="0" cy="8793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5C46310-2073-6044-8F07-E9E4898108F5}"/>
              </a:ext>
            </a:extLst>
          </p:cNvPr>
          <p:cNvSpPr/>
          <p:nvPr/>
        </p:nvSpPr>
        <p:spPr>
          <a:xfrm>
            <a:off x="1884946" y="3869994"/>
            <a:ext cx="617625" cy="387306"/>
          </a:xfrm>
          <a:prstGeom prst="ellipse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ultiply 2">
            <a:extLst>
              <a:ext uri="{FF2B5EF4-FFF2-40B4-BE49-F238E27FC236}">
                <a16:creationId xmlns:a16="http://schemas.microsoft.com/office/drawing/2014/main" id="{568CA5B8-E9B1-D541-B92E-3ACB961353E0}"/>
              </a:ext>
            </a:extLst>
          </p:cNvPr>
          <p:cNvSpPr/>
          <p:nvPr/>
        </p:nvSpPr>
        <p:spPr>
          <a:xfrm>
            <a:off x="4051849" y="3692396"/>
            <a:ext cx="766206" cy="766206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76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4"/>
                <a:ext cx="7577254" cy="36471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Learning adversarially revisited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For images:</a:t>
                </a:r>
              </a:p>
              <a:p>
                <a:endParaRPr lang="en-US" sz="120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Specify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as a deep convolutional neural network (Day 2).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Specify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𝜓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 as a deep convolutional network classifier (Day 2).</a:t>
                </a:r>
              </a:p>
              <a:p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4"/>
                <a:ext cx="7577254" cy="3647152"/>
              </a:xfrm>
              <a:prstGeom prst="rect">
                <a:avLst/>
              </a:prstGeom>
              <a:blipFill>
                <a:blip r:embed="rId2"/>
                <a:stretch>
                  <a:fillRect l="-335" t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4B13422-DC17-7544-8E35-6141F9182C67}"/>
              </a:ext>
            </a:extLst>
          </p:cNvPr>
          <p:cNvGrpSpPr/>
          <p:nvPr/>
        </p:nvGrpSpPr>
        <p:grpSpPr>
          <a:xfrm>
            <a:off x="1943451" y="946840"/>
            <a:ext cx="5297206" cy="1899637"/>
            <a:chOff x="4038600" y="2286184"/>
            <a:chExt cx="7062941" cy="2532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Pentagon 7">
                  <a:extLst>
                    <a:ext uri="{FF2B5EF4-FFF2-40B4-BE49-F238E27FC236}">
                      <a16:creationId xmlns:a16="http://schemas.microsoft.com/office/drawing/2014/main" id="{5428841B-8902-F845-AC4C-8FE6CD2731F7}"/>
                    </a:ext>
                  </a:extLst>
                </p:cNvPr>
                <p:cNvSpPr/>
                <p:nvPr/>
              </p:nvSpPr>
              <p:spPr>
                <a:xfrm>
                  <a:off x="4778855" y="2813180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" name="Pentagon 7">
                  <a:extLst>
                    <a:ext uri="{FF2B5EF4-FFF2-40B4-BE49-F238E27FC236}">
                      <a16:creationId xmlns:a16="http://schemas.microsoft.com/office/drawing/2014/main" id="{5428841B-8902-F845-AC4C-8FE6CD2731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855" y="2813180"/>
                  <a:ext cx="1409700" cy="553578"/>
                </a:xfrm>
                <a:prstGeom prst="homePlat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DE11377-D1EF-D04E-80EA-4672CF1D8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318" y="2777426"/>
              <a:ext cx="622300" cy="6223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AE838-8387-F440-83DB-BAD0387C1F49}"/>
                </a:ext>
              </a:extLst>
            </p:cNvPr>
            <p:cNvSpPr txBox="1"/>
            <p:nvPr/>
          </p:nvSpPr>
          <p:spPr>
            <a:xfrm>
              <a:off x="4775748" y="3498707"/>
              <a:ext cx="14097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6155D8-3410-DE40-92BB-C96D847A2CFD}"/>
                </a:ext>
              </a:extLst>
            </p:cNvPr>
            <p:cNvSpPr txBox="1"/>
            <p:nvPr/>
          </p:nvSpPr>
          <p:spPr>
            <a:xfrm>
              <a:off x="6159419" y="4480479"/>
              <a:ext cx="15621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Real image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5C5F56-B216-634E-9361-8F80B2ABE243}"/>
                    </a:ext>
                  </a:extLst>
                </p:cNvPr>
                <p:cNvSpPr/>
                <p:nvPr/>
              </p:nvSpPr>
              <p:spPr>
                <a:xfrm>
                  <a:off x="4038600" y="2903909"/>
                  <a:ext cx="411736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r>
                    <a:rPr lang="en-US" sz="135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5C5F56-B216-634E-9361-8F80B2ABE2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2903909"/>
                  <a:ext cx="411736" cy="40010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E1CDD1-0B68-7846-B295-62B0C3331583}"/>
                </a:ext>
              </a:extLst>
            </p:cNvPr>
            <p:cNvCxnSpPr>
              <a:stCxn id="12" idx="3"/>
              <a:endCxn id="8" idx="1"/>
            </p:cNvCxnSpPr>
            <p:nvPr/>
          </p:nvCxnSpPr>
          <p:spPr>
            <a:xfrm flipV="1">
              <a:off x="4450336" y="3089970"/>
              <a:ext cx="328519" cy="1399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AAF3C4-A636-EC42-A2A3-7AD82748FA7E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6188555" y="3088576"/>
              <a:ext cx="440763" cy="1393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EA317A-6F05-5345-A613-5EBA85E84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318" y="3628952"/>
              <a:ext cx="622300" cy="6223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1B3DCD-8DFC-8C47-9C17-07EFE538283A}"/>
                </a:ext>
              </a:extLst>
            </p:cNvPr>
            <p:cNvSpPr/>
            <p:nvPr/>
          </p:nvSpPr>
          <p:spPr>
            <a:xfrm>
              <a:off x="6729046" y="2903910"/>
              <a:ext cx="429846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7C5DA2A-B1E4-824E-96E2-53FC9C6572D5}"/>
                </a:ext>
              </a:extLst>
            </p:cNvPr>
            <p:cNvSpPr/>
            <p:nvPr/>
          </p:nvSpPr>
          <p:spPr>
            <a:xfrm>
              <a:off x="6834554" y="2962031"/>
              <a:ext cx="214923" cy="257907"/>
            </a:xfrm>
            <a:custGeom>
              <a:avLst/>
              <a:gdLst>
                <a:gd name="connsiteX0" fmla="*/ 214923 w 214923"/>
                <a:gd name="connsiteY0" fmla="*/ 0 h 257907"/>
                <a:gd name="connsiteX1" fmla="*/ 136769 w 214923"/>
                <a:gd name="connsiteY1" fmla="*/ 7815 h 257907"/>
                <a:gd name="connsiteX2" fmla="*/ 105508 w 214923"/>
                <a:gd name="connsiteY2" fmla="*/ 11723 h 257907"/>
                <a:gd name="connsiteX3" fmla="*/ 82061 w 214923"/>
                <a:gd name="connsiteY3" fmla="*/ 19538 h 257907"/>
                <a:gd name="connsiteX4" fmla="*/ 58615 w 214923"/>
                <a:gd name="connsiteY4" fmla="*/ 31261 h 257907"/>
                <a:gd name="connsiteX5" fmla="*/ 42984 w 214923"/>
                <a:gd name="connsiteY5" fmla="*/ 46892 h 257907"/>
                <a:gd name="connsiteX6" fmla="*/ 27354 w 214923"/>
                <a:gd name="connsiteY6" fmla="*/ 66431 h 257907"/>
                <a:gd name="connsiteX7" fmla="*/ 23446 w 214923"/>
                <a:gd name="connsiteY7" fmla="*/ 78154 h 257907"/>
                <a:gd name="connsiteX8" fmla="*/ 15631 w 214923"/>
                <a:gd name="connsiteY8" fmla="*/ 89877 h 257907"/>
                <a:gd name="connsiteX9" fmla="*/ 7815 w 214923"/>
                <a:gd name="connsiteY9" fmla="*/ 113323 h 257907"/>
                <a:gd name="connsiteX10" fmla="*/ 3908 w 214923"/>
                <a:gd name="connsiteY10" fmla="*/ 140677 h 257907"/>
                <a:gd name="connsiteX11" fmla="*/ 0 w 214923"/>
                <a:gd name="connsiteY11" fmla="*/ 164123 h 257907"/>
                <a:gd name="connsiteX12" fmla="*/ 11723 w 214923"/>
                <a:gd name="connsiteY12" fmla="*/ 195384 h 257907"/>
                <a:gd name="connsiteX13" fmla="*/ 15631 w 214923"/>
                <a:gd name="connsiteY13" fmla="*/ 207107 h 257907"/>
                <a:gd name="connsiteX14" fmla="*/ 46892 w 214923"/>
                <a:gd name="connsiteY14" fmla="*/ 234461 h 257907"/>
                <a:gd name="connsiteX15" fmla="*/ 58615 w 214923"/>
                <a:gd name="connsiteY15" fmla="*/ 238369 h 257907"/>
                <a:gd name="connsiteX16" fmla="*/ 74246 w 214923"/>
                <a:gd name="connsiteY16" fmla="*/ 246184 h 257907"/>
                <a:gd name="connsiteX17" fmla="*/ 85969 w 214923"/>
                <a:gd name="connsiteY17" fmla="*/ 250092 h 257907"/>
                <a:gd name="connsiteX18" fmla="*/ 121138 w 214923"/>
                <a:gd name="connsiteY18" fmla="*/ 257907 h 257907"/>
                <a:gd name="connsiteX19" fmla="*/ 152400 w 214923"/>
                <a:gd name="connsiteY19" fmla="*/ 254000 h 257907"/>
                <a:gd name="connsiteX20" fmla="*/ 175846 w 214923"/>
                <a:gd name="connsiteY20" fmla="*/ 246184 h 257907"/>
                <a:gd name="connsiteX21" fmla="*/ 183661 w 214923"/>
                <a:gd name="connsiteY21" fmla="*/ 234461 h 257907"/>
                <a:gd name="connsiteX22" fmla="*/ 195384 w 214923"/>
                <a:gd name="connsiteY22" fmla="*/ 195384 h 257907"/>
                <a:gd name="connsiteX23" fmla="*/ 191477 w 214923"/>
                <a:gd name="connsiteY23" fmla="*/ 175846 h 257907"/>
                <a:gd name="connsiteX24" fmla="*/ 187569 w 214923"/>
                <a:gd name="connsiteY24" fmla="*/ 164123 h 257907"/>
                <a:gd name="connsiteX25" fmla="*/ 140677 w 214923"/>
                <a:gd name="connsiteY25" fmla="*/ 140677 h 257907"/>
                <a:gd name="connsiteX26" fmla="*/ 128954 w 214923"/>
                <a:gd name="connsiteY26" fmla="*/ 136769 h 257907"/>
                <a:gd name="connsiteX27" fmla="*/ 117231 w 214923"/>
                <a:gd name="connsiteY27" fmla="*/ 132861 h 257907"/>
                <a:gd name="connsiteX28" fmla="*/ 101600 w 214923"/>
                <a:gd name="connsiteY28" fmla="*/ 128954 h 257907"/>
                <a:gd name="connsiteX29" fmla="*/ 46892 w 214923"/>
                <a:gd name="connsiteY29" fmla="*/ 136769 h 257907"/>
                <a:gd name="connsiteX30" fmla="*/ 23446 w 214923"/>
                <a:gd name="connsiteY30" fmla="*/ 144584 h 257907"/>
                <a:gd name="connsiteX31" fmla="*/ 15631 w 214923"/>
                <a:gd name="connsiteY31" fmla="*/ 156307 h 25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923" h="257907">
                  <a:moveTo>
                    <a:pt x="214923" y="0"/>
                  </a:moveTo>
                  <a:cubicBezTo>
                    <a:pt x="172208" y="8541"/>
                    <a:pt x="213728" y="1122"/>
                    <a:pt x="136769" y="7815"/>
                  </a:cubicBezTo>
                  <a:cubicBezTo>
                    <a:pt x="126307" y="8725"/>
                    <a:pt x="115928" y="10420"/>
                    <a:pt x="105508" y="11723"/>
                  </a:cubicBezTo>
                  <a:lnTo>
                    <a:pt x="82061" y="19538"/>
                  </a:lnTo>
                  <a:cubicBezTo>
                    <a:pt x="70716" y="23319"/>
                    <a:pt x="68254" y="22999"/>
                    <a:pt x="58615" y="31261"/>
                  </a:cubicBezTo>
                  <a:cubicBezTo>
                    <a:pt x="53020" y="36056"/>
                    <a:pt x="47071" y="40761"/>
                    <a:pt x="42984" y="46892"/>
                  </a:cubicBezTo>
                  <a:cubicBezTo>
                    <a:pt x="33125" y="61681"/>
                    <a:pt x="38490" y="55294"/>
                    <a:pt x="27354" y="66431"/>
                  </a:cubicBezTo>
                  <a:cubicBezTo>
                    <a:pt x="26051" y="70339"/>
                    <a:pt x="25288" y="74470"/>
                    <a:pt x="23446" y="78154"/>
                  </a:cubicBezTo>
                  <a:cubicBezTo>
                    <a:pt x="21346" y="82355"/>
                    <a:pt x="17538" y="85585"/>
                    <a:pt x="15631" y="89877"/>
                  </a:cubicBezTo>
                  <a:cubicBezTo>
                    <a:pt x="12285" y="97405"/>
                    <a:pt x="7815" y="113323"/>
                    <a:pt x="7815" y="113323"/>
                  </a:cubicBezTo>
                  <a:cubicBezTo>
                    <a:pt x="6513" y="122441"/>
                    <a:pt x="5308" y="131574"/>
                    <a:pt x="3908" y="140677"/>
                  </a:cubicBezTo>
                  <a:cubicBezTo>
                    <a:pt x="2703" y="148508"/>
                    <a:pt x="0" y="156200"/>
                    <a:pt x="0" y="164123"/>
                  </a:cubicBezTo>
                  <a:cubicBezTo>
                    <a:pt x="0" y="176130"/>
                    <a:pt x="7277" y="185010"/>
                    <a:pt x="11723" y="195384"/>
                  </a:cubicBezTo>
                  <a:cubicBezTo>
                    <a:pt x="13346" y="199170"/>
                    <a:pt x="13160" y="203812"/>
                    <a:pt x="15631" y="207107"/>
                  </a:cubicBezTo>
                  <a:cubicBezTo>
                    <a:pt x="21744" y="215258"/>
                    <a:pt x="36044" y="229037"/>
                    <a:pt x="46892" y="234461"/>
                  </a:cubicBezTo>
                  <a:cubicBezTo>
                    <a:pt x="50576" y="236303"/>
                    <a:pt x="54829" y="236746"/>
                    <a:pt x="58615" y="238369"/>
                  </a:cubicBezTo>
                  <a:cubicBezTo>
                    <a:pt x="63969" y="240664"/>
                    <a:pt x="68892" y="243889"/>
                    <a:pt x="74246" y="246184"/>
                  </a:cubicBezTo>
                  <a:cubicBezTo>
                    <a:pt x="78032" y="247807"/>
                    <a:pt x="82008" y="248960"/>
                    <a:pt x="85969" y="250092"/>
                  </a:cubicBezTo>
                  <a:cubicBezTo>
                    <a:pt x="98850" y="253773"/>
                    <a:pt x="107702" y="255220"/>
                    <a:pt x="121138" y="257907"/>
                  </a:cubicBezTo>
                  <a:cubicBezTo>
                    <a:pt x="131559" y="256605"/>
                    <a:pt x="142131" y="256200"/>
                    <a:pt x="152400" y="254000"/>
                  </a:cubicBezTo>
                  <a:cubicBezTo>
                    <a:pt x="160455" y="252274"/>
                    <a:pt x="175846" y="246184"/>
                    <a:pt x="175846" y="246184"/>
                  </a:cubicBezTo>
                  <a:cubicBezTo>
                    <a:pt x="178451" y="242276"/>
                    <a:pt x="181754" y="238753"/>
                    <a:pt x="183661" y="234461"/>
                  </a:cubicBezTo>
                  <a:cubicBezTo>
                    <a:pt x="189101" y="222222"/>
                    <a:pt x="192136" y="208380"/>
                    <a:pt x="195384" y="195384"/>
                  </a:cubicBezTo>
                  <a:cubicBezTo>
                    <a:pt x="194082" y="188871"/>
                    <a:pt x="193088" y="182289"/>
                    <a:pt x="191477" y="175846"/>
                  </a:cubicBezTo>
                  <a:cubicBezTo>
                    <a:pt x="190478" y="171850"/>
                    <a:pt x="190482" y="167036"/>
                    <a:pt x="187569" y="164123"/>
                  </a:cubicBezTo>
                  <a:cubicBezTo>
                    <a:pt x="172417" y="148971"/>
                    <a:pt x="159748" y="147034"/>
                    <a:pt x="140677" y="140677"/>
                  </a:cubicBezTo>
                  <a:lnTo>
                    <a:pt x="128954" y="136769"/>
                  </a:lnTo>
                  <a:cubicBezTo>
                    <a:pt x="125046" y="135466"/>
                    <a:pt x="121227" y="133860"/>
                    <a:pt x="117231" y="132861"/>
                  </a:cubicBezTo>
                  <a:lnTo>
                    <a:pt x="101600" y="128954"/>
                  </a:lnTo>
                  <a:cubicBezTo>
                    <a:pt x="74435" y="131670"/>
                    <a:pt x="68143" y="130394"/>
                    <a:pt x="46892" y="136769"/>
                  </a:cubicBezTo>
                  <a:cubicBezTo>
                    <a:pt x="39001" y="139136"/>
                    <a:pt x="23446" y="144584"/>
                    <a:pt x="23446" y="144584"/>
                  </a:cubicBezTo>
                  <a:cubicBezTo>
                    <a:pt x="14710" y="153321"/>
                    <a:pt x="15631" y="148716"/>
                    <a:pt x="15631" y="156307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Pentagon 17">
                  <a:extLst>
                    <a:ext uri="{FF2B5EF4-FFF2-40B4-BE49-F238E27FC236}">
                      <a16:creationId xmlns:a16="http://schemas.microsoft.com/office/drawing/2014/main" id="{6F1AF12E-D947-AD4C-B183-55874210546A}"/>
                    </a:ext>
                  </a:extLst>
                </p:cNvPr>
                <p:cNvSpPr/>
                <p:nvPr/>
              </p:nvSpPr>
              <p:spPr>
                <a:xfrm>
                  <a:off x="7684815" y="3219938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8" name="Pentagon 17">
                  <a:extLst>
                    <a:ext uri="{FF2B5EF4-FFF2-40B4-BE49-F238E27FC236}">
                      <a16:creationId xmlns:a16="http://schemas.microsoft.com/office/drawing/2014/main" id="{6F1AF12E-D947-AD4C-B183-558742105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815" y="3219938"/>
                  <a:ext cx="1409700" cy="553578"/>
                </a:xfrm>
                <a:prstGeom prst="homePlat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9C8B7A-282D-6B4E-8E5E-ECD9F09A67F5}"/>
                    </a:ext>
                  </a:extLst>
                </p:cNvPr>
                <p:cNvSpPr/>
                <p:nvPr/>
              </p:nvSpPr>
              <p:spPr>
                <a:xfrm>
                  <a:off x="9351574" y="3312459"/>
                  <a:ext cx="1749967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dirty="0"/>
                    <a:t>Probability(</a:t>
                  </a:r>
                  <a14:m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050" dirty="0"/>
                    <a:t> is real) </a:t>
                  </a: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9C8B7A-282D-6B4E-8E5E-ECD9F09A67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1574" y="3312459"/>
                  <a:ext cx="1749967" cy="338555"/>
                </a:xfrm>
                <a:prstGeom prst="rect">
                  <a:avLst/>
                </a:prstGeom>
                <a:blipFill>
                  <a:blip r:embed="rId7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B8F1207-0C4F-BF41-A338-C3E102FEE518}"/>
                </a:ext>
              </a:extLst>
            </p:cNvPr>
            <p:cNvCxnSpPr>
              <a:stCxn id="9" idx="3"/>
              <a:endCxn id="18" idx="1"/>
            </p:cNvCxnSpPr>
            <p:nvPr/>
          </p:nvCxnSpPr>
          <p:spPr>
            <a:xfrm>
              <a:off x="7251618" y="3088576"/>
              <a:ext cx="433197" cy="408151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D0A7814-4C97-964F-9CD6-343EDC0C94D2}"/>
                </a:ext>
              </a:extLst>
            </p:cNvPr>
            <p:cNvCxnSpPr>
              <a:stCxn id="15" idx="3"/>
              <a:endCxn id="18" idx="1"/>
            </p:cNvCxnSpPr>
            <p:nvPr/>
          </p:nvCxnSpPr>
          <p:spPr>
            <a:xfrm flipV="1">
              <a:off x="7251618" y="3496727"/>
              <a:ext cx="433197" cy="44337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181435F-814D-3945-867A-BFAB8D8ECE85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 flipV="1">
              <a:off x="9094514" y="3481736"/>
              <a:ext cx="257060" cy="14991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4F98E3-E79F-C54A-BD3E-9764F40C9A35}"/>
                </a:ext>
              </a:extLst>
            </p:cNvPr>
            <p:cNvSpPr txBox="1"/>
            <p:nvPr/>
          </p:nvSpPr>
          <p:spPr>
            <a:xfrm>
              <a:off x="6188555" y="2286184"/>
              <a:ext cx="15621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Generated image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B688C4D-FC54-4945-992A-CF43B52BA628}"/>
              </a:ext>
            </a:extLst>
          </p:cNvPr>
          <p:cNvSpPr txBox="1"/>
          <p:nvPr/>
        </p:nvSpPr>
        <p:spPr>
          <a:xfrm>
            <a:off x="4616200" y="2117138"/>
            <a:ext cx="10572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Critic</a:t>
            </a:r>
          </a:p>
        </p:txBody>
      </p:sp>
    </p:spTree>
    <p:extLst>
      <p:ext uri="{BB962C8B-B14F-4D97-AF65-F5344CB8AC3E}">
        <p14:creationId xmlns:p14="http://schemas.microsoft.com/office/powerpoint/2010/main" val="2970566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4"/>
            <a:ext cx="7577254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Learning adversarially revisited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B13422-DC17-7544-8E35-6141F9182C67}"/>
              </a:ext>
            </a:extLst>
          </p:cNvPr>
          <p:cNvGrpSpPr/>
          <p:nvPr/>
        </p:nvGrpSpPr>
        <p:grpSpPr>
          <a:xfrm>
            <a:off x="1943451" y="946840"/>
            <a:ext cx="5297206" cy="1899637"/>
            <a:chOff x="4038600" y="2286184"/>
            <a:chExt cx="7062941" cy="2532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Pentagon 7">
                  <a:extLst>
                    <a:ext uri="{FF2B5EF4-FFF2-40B4-BE49-F238E27FC236}">
                      <a16:creationId xmlns:a16="http://schemas.microsoft.com/office/drawing/2014/main" id="{5428841B-8902-F845-AC4C-8FE6CD2731F7}"/>
                    </a:ext>
                  </a:extLst>
                </p:cNvPr>
                <p:cNvSpPr/>
                <p:nvPr/>
              </p:nvSpPr>
              <p:spPr>
                <a:xfrm>
                  <a:off x="4778855" y="2813180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" name="Pentagon 7">
                  <a:extLst>
                    <a:ext uri="{FF2B5EF4-FFF2-40B4-BE49-F238E27FC236}">
                      <a16:creationId xmlns:a16="http://schemas.microsoft.com/office/drawing/2014/main" id="{5428841B-8902-F845-AC4C-8FE6CD2731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855" y="2813180"/>
                  <a:ext cx="1409700" cy="553578"/>
                </a:xfrm>
                <a:prstGeom prst="homePlate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DE11377-D1EF-D04E-80EA-4672CF1D8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9318" y="2777426"/>
              <a:ext cx="622300" cy="6223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AE838-8387-F440-83DB-BAD0387C1F49}"/>
                </a:ext>
              </a:extLst>
            </p:cNvPr>
            <p:cNvSpPr txBox="1"/>
            <p:nvPr/>
          </p:nvSpPr>
          <p:spPr>
            <a:xfrm>
              <a:off x="4778855" y="3500252"/>
              <a:ext cx="14097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6155D8-3410-DE40-92BB-C96D847A2CFD}"/>
                </a:ext>
              </a:extLst>
            </p:cNvPr>
            <p:cNvSpPr txBox="1"/>
            <p:nvPr/>
          </p:nvSpPr>
          <p:spPr>
            <a:xfrm>
              <a:off x="6159419" y="4480479"/>
              <a:ext cx="15621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Real image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5C5F56-B216-634E-9361-8F80B2ABE243}"/>
                    </a:ext>
                  </a:extLst>
                </p:cNvPr>
                <p:cNvSpPr/>
                <p:nvPr/>
              </p:nvSpPr>
              <p:spPr>
                <a:xfrm>
                  <a:off x="4038600" y="2903909"/>
                  <a:ext cx="411736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r>
                    <a:rPr lang="en-US" sz="135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5C5F56-B216-634E-9361-8F80B2ABE2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2903909"/>
                  <a:ext cx="411736" cy="40010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E1CDD1-0B68-7846-B295-62B0C3331583}"/>
                </a:ext>
              </a:extLst>
            </p:cNvPr>
            <p:cNvCxnSpPr>
              <a:stCxn id="12" idx="3"/>
              <a:endCxn id="8" idx="1"/>
            </p:cNvCxnSpPr>
            <p:nvPr/>
          </p:nvCxnSpPr>
          <p:spPr>
            <a:xfrm flipV="1">
              <a:off x="4450336" y="3089970"/>
              <a:ext cx="328519" cy="1399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AAF3C4-A636-EC42-A2A3-7AD82748FA7E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6188555" y="3088576"/>
              <a:ext cx="440763" cy="1393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EA317A-6F05-5345-A613-5EBA85E84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9318" y="3628952"/>
              <a:ext cx="622300" cy="6223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1B3DCD-8DFC-8C47-9C17-07EFE538283A}"/>
                </a:ext>
              </a:extLst>
            </p:cNvPr>
            <p:cNvSpPr/>
            <p:nvPr/>
          </p:nvSpPr>
          <p:spPr>
            <a:xfrm>
              <a:off x="6729046" y="2903910"/>
              <a:ext cx="429846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7C5DA2A-B1E4-824E-96E2-53FC9C6572D5}"/>
                </a:ext>
              </a:extLst>
            </p:cNvPr>
            <p:cNvSpPr/>
            <p:nvPr/>
          </p:nvSpPr>
          <p:spPr>
            <a:xfrm>
              <a:off x="6834554" y="2962031"/>
              <a:ext cx="214923" cy="257907"/>
            </a:xfrm>
            <a:custGeom>
              <a:avLst/>
              <a:gdLst>
                <a:gd name="connsiteX0" fmla="*/ 214923 w 214923"/>
                <a:gd name="connsiteY0" fmla="*/ 0 h 257907"/>
                <a:gd name="connsiteX1" fmla="*/ 136769 w 214923"/>
                <a:gd name="connsiteY1" fmla="*/ 7815 h 257907"/>
                <a:gd name="connsiteX2" fmla="*/ 105508 w 214923"/>
                <a:gd name="connsiteY2" fmla="*/ 11723 h 257907"/>
                <a:gd name="connsiteX3" fmla="*/ 82061 w 214923"/>
                <a:gd name="connsiteY3" fmla="*/ 19538 h 257907"/>
                <a:gd name="connsiteX4" fmla="*/ 58615 w 214923"/>
                <a:gd name="connsiteY4" fmla="*/ 31261 h 257907"/>
                <a:gd name="connsiteX5" fmla="*/ 42984 w 214923"/>
                <a:gd name="connsiteY5" fmla="*/ 46892 h 257907"/>
                <a:gd name="connsiteX6" fmla="*/ 27354 w 214923"/>
                <a:gd name="connsiteY6" fmla="*/ 66431 h 257907"/>
                <a:gd name="connsiteX7" fmla="*/ 23446 w 214923"/>
                <a:gd name="connsiteY7" fmla="*/ 78154 h 257907"/>
                <a:gd name="connsiteX8" fmla="*/ 15631 w 214923"/>
                <a:gd name="connsiteY8" fmla="*/ 89877 h 257907"/>
                <a:gd name="connsiteX9" fmla="*/ 7815 w 214923"/>
                <a:gd name="connsiteY9" fmla="*/ 113323 h 257907"/>
                <a:gd name="connsiteX10" fmla="*/ 3908 w 214923"/>
                <a:gd name="connsiteY10" fmla="*/ 140677 h 257907"/>
                <a:gd name="connsiteX11" fmla="*/ 0 w 214923"/>
                <a:gd name="connsiteY11" fmla="*/ 164123 h 257907"/>
                <a:gd name="connsiteX12" fmla="*/ 11723 w 214923"/>
                <a:gd name="connsiteY12" fmla="*/ 195384 h 257907"/>
                <a:gd name="connsiteX13" fmla="*/ 15631 w 214923"/>
                <a:gd name="connsiteY13" fmla="*/ 207107 h 257907"/>
                <a:gd name="connsiteX14" fmla="*/ 46892 w 214923"/>
                <a:gd name="connsiteY14" fmla="*/ 234461 h 257907"/>
                <a:gd name="connsiteX15" fmla="*/ 58615 w 214923"/>
                <a:gd name="connsiteY15" fmla="*/ 238369 h 257907"/>
                <a:gd name="connsiteX16" fmla="*/ 74246 w 214923"/>
                <a:gd name="connsiteY16" fmla="*/ 246184 h 257907"/>
                <a:gd name="connsiteX17" fmla="*/ 85969 w 214923"/>
                <a:gd name="connsiteY17" fmla="*/ 250092 h 257907"/>
                <a:gd name="connsiteX18" fmla="*/ 121138 w 214923"/>
                <a:gd name="connsiteY18" fmla="*/ 257907 h 257907"/>
                <a:gd name="connsiteX19" fmla="*/ 152400 w 214923"/>
                <a:gd name="connsiteY19" fmla="*/ 254000 h 257907"/>
                <a:gd name="connsiteX20" fmla="*/ 175846 w 214923"/>
                <a:gd name="connsiteY20" fmla="*/ 246184 h 257907"/>
                <a:gd name="connsiteX21" fmla="*/ 183661 w 214923"/>
                <a:gd name="connsiteY21" fmla="*/ 234461 h 257907"/>
                <a:gd name="connsiteX22" fmla="*/ 195384 w 214923"/>
                <a:gd name="connsiteY22" fmla="*/ 195384 h 257907"/>
                <a:gd name="connsiteX23" fmla="*/ 191477 w 214923"/>
                <a:gd name="connsiteY23" fmla="*/ 175846 h 257907"/>
                <a:gd name="connsiteX24" fmla="*/ 187569 w 214923"/>
                <a:gd name="connsiteY24" fmla="*/ 164123 h 257907"/>
                <a:gd name="connsiteX25" fmla="*/ 140677 w 214923"/>
                <a:gd name="connsiteY25" fmla="*/ 140677 h 257907"/>
                <a:gd name="connsiteX26" fmla="*/ 128954 w 214923"/>
                <a:gd name="connsiteY26" fmla="*/ 136769 h 257907"/>
                <a:gd name="connsiteX27" fmla="*/ 117231 w 214923"/>
                <a:gd name="connsiteY27" fmla="*/ 132861 h 257907"/>
                <a:gd name="connsiteX28" fmla="*/ 101600 w 214923"/>
                <a:gd name="connsiteY28" fmla="*/ 128954 h 257907"/>
                <a:gd name="connsiteX29" fmla="*/ 46892 w 214923"/>
                <a:gd name="connsiteY29" fmla="*/ 136769 h 257907"/>
                <a:gd name="connsiteX30" fmla="*/ 23446 w 214923"/>
                <a:gd name="connsiteY30" fmla="*/ 144584 h 257907"/>
                <a:gd name="connsiteX31" fmla="*/ 15631 w 214923"/>
                <a:gd name="connsiteY31" fmla="*/ 156307 h 25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923" h="257907">
                  <a:moveTo>
                    <a:pt x="214923" y="0"/>
                  </a:moveTo>
                  <a:cubicBezTo>
                    <a:pt x="172208" y="8541"/>
                    <a:pt x="213728" y="1122"/>
                    <a:pt x="136769" y="7815"/>
                  </a:cubicBezTo>
                  <a:cubicBezTo>
                    <a:pt x="126307" y="8725"/>
                    <a:pt x="115928" y="10420"/>
                    <a:pt x="105508" y="11723"/>
                  </a:cubicBezTo>
                  <a:lnTo>
                    <a:pt x="82061" y="19538"/>
                  </a:lnTo>
                  <a:cubicBezTo>
                    <a:pt x="70716" y="23319"/>
                    <a:pt x="68254" y="22999"/>
                    <a:pt x="58615" y="31261"/>
                  </a:cubicBezTo>
                  <a:cubicBezTo>
                    <a:pt x="53020" y="36056"/>
                    <a:pt x="47071" y="40761"/>
                    <a:pt x="42984" y="46892"/>
                  </a:cubicBezTo>
                  <a:cubicBezTo>
                    <a:pt x="33125" y="61681"/>
                    <a:pt x="38490" y="55294"/>
                    <a:pt x="27354" y="66431"/>
                  </a:cubicBezTo>
                  <a:cubicBezTo>
                    <a:pt x="26051" y="70339"/>
                    <a:pt x="25288" y="74470"/>
                    <a:pt x="23446" y="78154"/>
                  </a:cubicBezTo>
                  <a:cubicBezTo>
                    <a:pt x="21346" y="82355"/>
                    <a:pt x="17538" y="85585"/>
                    <a:pt x="15631" y="89877"/>
                  </a:cubicBezTo>
                  <a:cubicBezTo>
                    <a:pt x="12285" y="97405"/>
                    <a:pt x="7815" y="113323"/>
                    <a:pt x="7815" y="113323"/>
                  </a:cubicBezTo>
                  <a:cubicBezTo>
                    <a:pt x="6513" y="122441"/>
                    <a:pt x="5308" y="131574"/>
                    <a:pt x="3908" y="140677"/>
                  </a:cubicBezTo>
                  <a:cubicBezTo>
                    <a:pt x="2703" y="148508"/>
                    <a:pt x="0" y="156200"/>
                    <a:pt x="0" y="164123"/>
                  </a:cubicBezTo>
                  <a:cubicBezTo>
                    <a:pt x="0" y="176130"/>
                    <a:pt x="7277" y="185010"/>
                    <a:pt x="11723" y="195384"/>
                  </a:cubicBezTo>
                  <a:cubicBezTo>
                    <a:pt x="13346" y="199170"/>
                    <a:pt x="13160" y="203812"/>
                    <a:pt x="15631" y="207107"/>
                  </a:cubicBezTo>
                  <a:cubicBezTo>
                    <a:pt x="21744" y="215258"/>
                    <a:pt x="36044" y="229037"/>
                    <a:pt x="46892" y="234461"/>
                  </a:cubicBezTo>
                  <a:cubicBezTo>
                    <a:pt x="50576" y="236303"/>
                    <a:pt x="54829" y="236746"/>
                    <a:pt x="58615" y="238369"/>
                  </a:cubicBezTo>
                  <a:cubicBezTo>
                    <a:pt x="63969" y="240664"/>
                    <a:pt x="68892" y="243889"/>
                    <a:pt x="74246" y="246184"/>
                  </a:cubicBezTo>
                  <a:cubicBezTo>
                    <a:pt x="78032" y="247807"/>
                    <a:pt x="82008" y="248960"/>
                    <a:pt x="85969" y="250092"/>
                  </a:cubicBezTo>
                  <a:cubicBezTo>
                    <a:pt x="98850" y="253773"/>
                    <a:pt x="107702" y="255220"/>
                    <a:pt x="121138" y="257907"/>
                  </a:cubicBezTo>
                  <a:cubicBezTo>
                    <a:pt x="131559" y="256605"/>
                    <a:pt x="142131" y="256200"/>
                    <a:pt x="152400" y="254000"/>
                  </a:cubicBezTo>
                  <a:cubicBezTo>
                    <a:pt x="160455" y="252274"/>
                    <a:pt x="175846" y="246184"/>
                    <a:pt x="175846" y="246184"/>
                  </a:cubicBezTo>
                  <a:cubicBezTo>
                    <a:pt x="178451" y="242276"/>
                    <a:pt x="181754" y="238753"/>
                    <a:pt x="183661" y="234461"/>
                  </a:cubicBezTo>
                  <a:cubicBezTo>
                    <a:pt x="189101" y="222222"/>
                    <a:pt x="192136" y="208380"/>
                    <a:pt x="195384" y="195384"/>
                  </a:cubicBezTo>
                  <a:cubicBezTo>
                    <a:pt x="194082" y="188871"/>
                    <a:pt x="193088" y="182289"/>
                    <a:pt x="191477" y="175846"/>
                  </a:cubicBezTo>
                  <a:cubicBezTo>
                    <a:pt x="190478" y="171850"/>
                    <a:pt x="190482" y="167036"/>
                    <a:pt x="187569" y="164123"/>
                  </a:cubicBezTo>
                  <a:cubicBezTo>
                    <a:pt x="172417" y="148971"/>
                    <a:pt x="159748" y="147034"/>
                    <a:pt x="140677" y="140677"/>
                  </a:cubicBezTo>
                  <a:lnTo>
                    <a:pt x="128954" y="136769"/>
                  </a:lnTo>
                  <a:cubicBezTo>
                    <a:pt x="125046" y="135466"/>
                    <a:pt x="121227" y="133860"/>
                    <a:pt x="117231" y="132861"/>
                  </a:cubicBezTo>
                  <a:lnTo>
                    <a:pt x="101600" y="128954"/>
                  </a:lnTo>
                  <a:cubicBezTo>
                    <a:pt x="74435" y="131670"/>
                    <a:pt x="68143" y="130394"/>
                    <a:pt x="46892" y="136769"/>
                  </a:cubicBezTo>
                  <a:cubicBezTo>
                    <a:pt x="39001" y="139136"/>
                    <a:pt x="23446" y="144584"/>
                    <a:pt x="23446" y="144584"/>
                  </a:cubicBezTo>
                  <a:cubicBezTo>
                    <a:pt x="14710" y="153321"/>
                    <a:pt x="15631" y="148716"/>
                    <a:pt x="15631" y="156307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Pentagon 17">
                  <a:extLst>
                    <a:ext uri="{FF2B5EF4-FFF2-40B4-BE49-F238E27FC236}">
                      <a16:creationId xmlns:a16="http://schemas.microsoft.com/office/drawing/2014/main" id="{6F1AF12E-D947-AD4C-B183-55874210546A}"/>
                    </a:ext>
                  </a:extLst>
                </p:cNvPr>
                <p:cNvSpPr/>
                <p:nvPr/>
              </p:nvSpPr>
              <p:spPr>
                <a:xfrm>
                  <a:off x="7684815" y="3219938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8" name="Pentagon 17">
                  <a:extLst>
                    <a:ext uri="{FF2B5EF4-FFF2-40B4-BE49-F238E27FC236}">
                      <a16:creationId xmlns:a16="http://schemas.microsoft.com/office/drawing/2014/main" id="{6F1AF12E-D947-AD4C-B183-558742105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815" y="3219938"/>
                  <a:ext cx="1409700" cy="553578"/>
                </a:xfrm>
                <a:prstGeom prst="homePlat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9C8B7A-282D-6B4E-8E5E-ECD9F09A67F5}"/>
                    </a:ext>
                  </a:extLst>
                </p:cNvPr>
                <p:cNvSpPr/>
                <p:nvPr/>
              </p:nvSpPr>
              <p:spPr>
                <a:xfrm>
                  <a:off x="9351574" y="3312459"/>
                  <a:ext cx="1749967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dirty="0"/>
                    <a:t>Probability(</a:t>
                  </a:r>
                  <a14:m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050" dirty="0"/>
                    <a:t> is real) </a:t>
                  </a: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9C8B7A-282D-6B4E-8E5E-ECD9F09A67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1574" y="3312459"/>
                  <a:ext cx="1749967" cy="338555"/>
                </a:xfrm>
                <a:prstGeom prst="rect">
                  <a:avLst/>
                </a:prstGeom>
                <a:blipFill>
                  <a:blip r:embed="rId6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B8F1207-0C4F-BF41-A338-C3E102FEE518}"/>
                </a:ext>
              </a:extLst>
            </p:cNvPr>
            <p:cNvCxnSpPr>
              <a:stCxn id="9" idx="3"/>
              <a:endCxn id="18" idx="1"/>
            </p:cNvCxnSpPr>
            <p:nvPr/>
          </p:nvCxnSpPr>
          <p:spPr>
            <a:xfrm>
              <a:off x="7251618" y="3088576"/>
              <a:ext cx="433197" cy="408151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D0A7814-4C97-964F-9CD6-343EDC0C94D2}"/>
                </a:ext>
              </a:extLst>
            </p:cNvPr>
            <p:cNvCxnSpPr>
              <a:stCxn id="15" idx="3"/>
              <a:endCxn id="18" idx="1"/>
            </p:cNvCxnSpPr>
            <p:nvPr/>
          </p:nvCxnSpPr>
          <p:spPr>
            <a:xfrm flipV="1">
              <a:off x="7251618" y="3496727"/>
              <a:ext cx="433197" cy="44337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181435F-814D-3945-867A-BFAB8D8ECE85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 flipV="1">
              <a:off x="9094514" y="3481736"/>
              <a:ext cx="257060" cy="14991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4F98E3-E79F-C54A-BD3E-9764F40C9A35}"/>
                </a:ext>
              </a:extLst>
            </p:cNvPr>
            <p:cNvSpPr txBox="1"/>
            <p:nvPr/>
          </p:nvSpPr>
          <p:spPr>
            <a:xfrm>
              <a:off x="6188555" y="2286184"/>
              <a:ext cx="15621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Generated image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4369C52-6B51-084B-A526-D6A6CA78C2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6142" y="2799166"/>
            <a:ext cx="5191125" cy="198120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3EFE549-14CC-644C-ADFB-7D7DC06C23D5}"/>
              </a:ext>
            </a:extLst>
          </p:cNvPr>
          <p:cNvSpPr/>
          <p:nvPr/>
        </p:nvSpPr>
        <p:spPr>
          <a:xfrm>
            <a:off x="6857656" y="4394202"/>
            <a:ext cx="130195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rgbClr val="7E7E7E"/>
                </a:solidFill>
              </a:rPr>
              <a:t>Radford </a:t>
            </a:r>
            <a:r>
              <a:rPr lang="en-US" sz="900" i="1" dirty="0">
                <a:solidFill>
                  <a:srgbClr val="7E7E7E"/>
                </a:solidFill>
              </a:rPr>
              <a:t>et al</a:t>
            </a:r>
            <a:r>
              <a:rPr lang="en-US" sz="900" dirty="0">
                <a:solidFill>
                  <a:srgbClr val="7E7E7E"/>
                </a:solidFill>
              </a:rPr>
              <a:t>, ICLR 2016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7749F8E-9A59-194D-B365-07A785F5BB85}"/>
              </a:ext>
            </a:extLst>
          </p:cNvPr>
          <p:cNvSpPr/>
          <p:nvPr/>
        </p:nvSpPr>
        <p:spPr>
          <a:xfrm>
            <a:off x="2131720" y="2846477"/>
            <a:ext cx="4639415" cy="1933889"/>
          </a:xfrm>
          <a:prstGeom prst="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328C07D-A37F-2344-9966-951459811AE2}"/>
              </a:ext>
            </a:extLst>
          </p:cNvPr>
          <p:cNvCxnSpPr>
            <a:cxnSpLocks/>
          </p:cNvCxnSpPr>
          <p:nvPr/>
        </p:nvCxnSpPr>
        <p:spPr>
          <a:xfrm>
            <a:off x="3031958" y="2187278"/>
            <a:ext cx="0" cy="611888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3C7026E-C84C-744B-B6F1-9C1EDD9047DE}"/>
              </a:ext>
            </a:extLst>
          </p:cNvPr>
          <p:cNvCxnSpPr/>
          <p:nvPr/>
        </p:nvCxnSpPr>
        <p:spPr>
          <a:xfrm flipH="1">
            <a:off x="1820333" y="1757270"/>
            <a:ext cx="277519" cy="19426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4F0DE9FC-8DC9-134B-A6EF-C0FC7D8648C6}"/>
              </a:ext>
            </a:extLst>
          </p:cNvPr>
          <p:cNvSpPr txBox="1"/>
          <p:nvPr/>
        </p:nvSpPr>
        <p:spPr>
          <a:xfrm>
            <a:off x="6069970" y="2354722"/>
            <a:ext cx="19723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CNN classifier from Day 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0127887-32EC-6745-8181-6D6FA3E8B726}"/>
              </a:ext>
            </a:extLst>
          </p:cNvPr>
          <p:cNvSpPr txBox="1"/>
          <p:nvPr/>
        </p:nvSpPr>
        <p:spPr>
          <a:xfrm>
            <a:off x="4616200" y="2117138"/>
            <a:ext cx="10572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Critic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D850E75-8AD3-2340-82C2-423327751ADF}"/>
              </a:ext>
            </a:extLst>
          </p:cNvPr>
          <p:cNvCxnSpPr>
            <a:cxnSpLocks/>
            <a:stCxn id="37" idx="1"/>
            <a:endCxn id="38" idx="3"/>
          </p:cNvCxnSpPr>
          <p:nvPr/>
        </p:nvCxnSpPr>
        <p:spPr>
          <a:xfrm flipH="1" flipV="1">
            <a:off x="5673475" y="2244096"/>
            <a:ext cx="396495" cy="249126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3360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4"/>
                <a:ext cx="7577254" cy="3947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Learning adversarially revisited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b="1" dirty="0"/>
                  <a:t>Algorithm (GAN):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For a number of training iterations do:</a:t>
                </a:r>
              </a:p>
              <a:p>
                <a:pPr marL="178594"/>
                <a:endParaRPr lang="en-US" sz="1200" dirty="0"/>
              </a:p>
              <a:p>
                <a:pPr marL="178594"/>
                <a:r>
                  <a:rPr lang="en-US" sz="1200" dirty="0"/>
                  <a:t>Sample minibatch of noise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pPr marL="178594"/>
                <a:r>
                  <a:rPr lang="en-US" sz="1200" dirty="0"/>
                  <a:t>Sample minibatch of real (image)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pPr marL="178594"/>
                <a:endParaRPr lang="en-US" sz="1200" dirty="0"/>
              </a:p>
              <a:p>
                <a:pPr marL="178594"/>
                <a:r>
                  <a:rPr lang="en-US" sz="1200" dirty="0"/>
                  <a:t>Update critic by stochastic gradient ascent</a:t>
                </a:r>
              </a:p>
              <a:p>
                <a:pPr marL="178594"/>
                <a:endParaRPr lang="en-US" sz="1200" dirty="0"/>
              </a:p>
              <a:p>
                <a:pPr marL="17859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178594"/>
                <a:endParaRPr lang="en-US" sz="1200" dirty="0"/>
              </a:p>
              <a:p>
                <a:pPr marL="178594"/>
                <a:r>
                  <a:rPr lang="en-US" sz="1200" dirty="0"/>
                  <a:t>Update generator by stochastic gradient descent</a:t>
                </a:r>
              </a:p>
              <a:p>
                <a:pPr marL="178594"/>
                <a:endParaRPr lang="en-US" sz="1200" dirty="0"/>
              </a:p>
              <a:p>
                <a:pPr marL="17859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4"/>
                <a:ext cx="7577254" cy="3947234"/>
              </a:xfrm>
              <a:prstGeom prst="rect">
                <a:avLst/>
              </a:prstGeom>
              <a:blipFill>
                <a:blip r:embed="rId2"/>
                <a:stretch>
                  <a:fillRect l="-335" t="-321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6380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4"/>
                <a:ext cx="7577254" cy="3947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Learning adversarially revisited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b="1" dirty="0"/>
                  <a:t>Algorithm (GAN):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For a number of training iterations do:</a:t>
                </a:r>
              </a:p>
              <a:p>
                <a:pPr marL="178594"/>
                <a:endParaRPr lang="en-US" sz="1200" dirty="0"/>
              </a:p>
              <a:p>
                <a:pPr marL="178594"/>
                <a:r>
                  <a:rPr lang="en-US" sz="1200" dirty="0"/>
                  <a:t>Sample minibatch of noise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pPr marL="178594"/>
                <a:r>
                  <a:rPr lang="en-US" sz="1200" dirty="0"/>
                  <a:t>Sample minibatch of real (image)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pPr marL="178594"/>
                <a:endParaRPr lang="en-US" sz="1200" dirty="0"/>
              </a:p>
              <a:p>
                <a:pPr marL="178594"/>
                <a:r>
                  <a:rPr lang="en-US" sz="1200" dirty="0"/>
                  <a:t>Update critic by stochastic gradient ascent</a:t>
                </a:r>
              </a:p>
              <a:p>
                <a:pPr marL="178594"/>
                <a:endParaRPr lang="en-US" sz="1200" dirty="0"/>
              </a:p>
              <a:p>
                <a:pPr marL="17859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178594"/>
                <a:endParaRPr lang="en-US" sz="1200" dirty="0"/>
              </a:p>
              <a:p>
                <a:pPr marL="178594"/>
                <a:r>
                  <a:rPr lang="en-US" sz="1200" dirty="0"/>
                  <a:t>Update generator by stochastic gradient descent</a:t>
                </a:r>
              </a:p>
              <a:p>
                <a:pPr marL="178594"/>
                <a:endParaRPr lang="en-US" sz="1200" dirty="0"/>
              </a:p>
              <a:p>
                <a:pPr marL="17859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4"/>
                <a:ext cx="7577254" cy="3947234"/>
              </a:xfrm>
              <a:prstGeom prst="rect">
                <a:avLst/>
              </a:prstGeom>
              <a:blipFill>
                <a:blip r:embed="rId2"/>
                <a:stretch>
                  <a:fillRect l="-335" t="-321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450972-4E31-BA44-9168-2A136200FC8A}"/>
              </a:ext>
            </a:extLst>
          </p:cNvPr>
          <p:cNvSpPr txBox="1"/>
          <p:nvPr/>
        </p:nvSpPr>
        <p:spPr>
          <a:xfrm>
            <a:off x="5724364" y="1240047"/>
            <a:ext cx="26164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Sample from Uniform(0,1)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BD74C-BD9F-794E-B55B-5AA8057458A0}"/>
              </a:ext>
            </a:extLst>
          </p:cNvPr>
          <p:cNvSpPr txBox="1"/>
          <p:nvPr/>
        </p:nvSpPr>
        <p:spPr>
          <a:xfrm>
            <a:off x="5724364" y="1638120"/>
            <a:ext cx="26164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Sample from empirical distribution (bag of objects)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8DFBBC-0BC6-794D-B5FA-F21290537672}"/>
              </a:ext>
            </a:extLst>
          </p:cNvPr>
          <p:cNvCxnSpPr>
            <a:cxnSpLocks/>
          </p:cNvCxnSpPr>
          <p:nvPr/>
        </p:nvCxnSpPr>
        <p:spPr>
          <a:xfrm flipH="1">
            <a:off x="4292600" y="1346996"/>
            <a:ext cx="1431764" cy="5134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B301C5-0A4F-B54B-8278-4C23E2532214}"/>
              </a:ext>
            </a:extLst>
          </p:cNvPr>
          <p:cNvCxnSpPr>
            <a:stCxn id="13" idx="1"/>
          </p:cNvCxnSpPr>
          <p:nvPr/>
        </p:nvCxnSpPr>
        <p:spPr>
          <a:xfrm flipH="1">
            <a:off x="4715933" y="1753536"/>
            <a:ext cx="1008431" cy="278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711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4"/>
                <a:ext cx="7577254" cy="3947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Learning adversarially revisited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b="1" dirty="0"/>
                  <a:t>Algorithm (GAN):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For a number of training iterations do:</a:t>
                </a:r>
              </a:p>
              <a:p>
                <a:pPr marL="178594"/>
                <a:endParaRPr lang="en-US" sz="1200" dirty="0"/>
              </a:p>
              <a:p>
                <a:pPr marL="178594"/>
                <a:r>
                  <a:rPr lang="en-US" sz="1200" dirty="0"/>
                  <a:t>Sample minibatch of noise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pPr marL="178594"/>
                <a:r>
                  <a:rPr lang="en-US" sz="1200" dirty="0"/>
                  <a:t>Sample minibatch of real (image)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pPr marL="178594"/>
                <a:endParaRPr lang="en-US" sz="1200" dirty="0"/>
              </a:p>
              <a:p>
                <a:pPr marL="178594"/>
                <a:r>
                  <a:rPr lang="en-US" sz="1200" dirty="0"/>
                  <a:t>Update critic by stochastic gradient ascent</a:t>
                </a:r>
              </a:p>
              <a:p>
                <a:pPr marL="178594"/>
                <a:endParaRPr lang="en-US" sz="1200" dirty="0"/>
              </a:p>
              <a:p>
                <a:pPr marL="17859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178594"/>
                <a:endParaRPr lang="en-US" sz="1200" dirty="0"/>
              </a:p>
              <a:p>
                <a:pPr marL="178594"/>
                <a:r>
                  <a:rPr lang="en-US" sz="1200" dirty="0"/>
                  <a:t>Update generator by stochastic gradient descent</a:t>
                </a:r>
              </a:p>
              <a:p>
                <a:pPr marL="178594"/>
                <a:endParaRPr lang="en-US" sz="1200" dirty="0"/>
              </a:p>
              <a:p>
                <a:pPr marL="17859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4"/>
                <a:ext cx="7577254" cy="3947234"/>
              </a:xfrm>
              <a:prstGeom prst="rect">
                <a:avLst/>
              </a:prstGeom>
              <a:blipFill>
                <a:blip r:embed="rId2"/>
                <a:stretch>
                  <a:fillRect l="-335" t="-321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804B4CA-1DED-9F4D-82EF-3B77BE0FB7B2}"/>
              </a:ext>
            </a:extLst>
          </p:cNvPr>
          <p:cNvSpPr txBox="1"/>
          <p:nvPr/>
        </p:nvSpPr>
        <p:spPr>
          <a:xfrm>
            <a:off x="5724364" y="2176073"/>
            <a:ext cx="26164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Expectation replaced by averages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450972-4E31-BA44-9168-2A136200FC8A}"/>
              </a:ext>
            </a:extLst>
          </p:cNvPr>
          <p:cNvSpPr txBox="1"/>
          <p:nvPr/>
        </p:nvSpPr>
        <p:spPr>
          <a:xfrm>
            <a:off x="5724364" y="1240047"/>
            <a:ext cx="26164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Sample from Uniform(0,1)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BD74C-BD9F-794E-B55B-5AA8057458A0}"/>
              </a:ext>
            </a:extLst>
          </p:cNvPr>
          <p:cNvSpPr txBox="1"/>
          <p:nvPr/>
        </p:nvSpPr>
        <p:spPr>
          <a:xfrm>
            <a:off x="5724364" y="1638120"/>
            <a:ext cx="26164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Sample from empirical distribution (bag of objects)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8DFBBC-0BC6-794D-B5FA-F21290537672}"/>
              </a:ext>
            </a:extLst>
          </p:cNvPr>
          <p:cNvCxnSpPr>
            <a:cxnSpLocks/>
          </p:cNvCxnSpPr>
          <p:nvPr/>
        </p:nvCxnSpPr>
        <p:spPr>
          <a:xfrm flipH="1">
            <a:off x="4292600" y="1346996"/>
            <a:ext cx="1431764" cy="5134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B301C5-0A4F-B54B-8278-4C23E2532214}"/>
              </a:ext>
            </a:extLst>
          </p:cNvPr>
          <p:cNvCxnSpPr>
            <a:stCxn id="13" idx="1"/>
          </p:cNvCxnSpPr>
          <p:nvPr/>
        </p:nvCxnSpPr>
        <p:spPr>
          <a:xfrm flipH="1">
            <a:off x="4715933" y="1753536"/>
            <a:ext cx="1008431" cy="278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944F54-1AF3-0647-8267-3608E0645664}"/>
              </a:ext>
            </a:extLst>
          </p:cNvPr>
          <p:cNvCxnSpPr/>
          <p:nvPr/>
        </p:nvCxnSpPr>
        <p:spPr>
          <a:xfrm flipH="1">
            <a:off x="3606800" y="2320542"/>
            <a:ext cx="2117564" cy="492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38343D-FB09-8149-B139-2CFFABC2781A}"/>
              </a:ext>
            </a:extLst>
          </p:cNvPr>
          <p:cNvSpPr/>
          <p:nvPr/>
        </p:nvSpPr>
        <p:spPr>
          <a:xfrm>
            <a:off x="2963333" y="2588157"/>
            <a:ext cx="474134" cy="704727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492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4"/>
                <a:ext cx="7577254" cy="3947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Learning adversarially revisited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b="1" dirty="0"/>
                  <a:t>Algorithm (GAN):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For a number of training iterations do:</a:t>
                </a:r>
              </a:p>
              <a:p>
                <a:pPr marL="178594"/>
                <a:endParaRPr lang="en-US" sz="1200" dirty="0"/>
              </a:p>
              <a:p>
                <a:pPr marL="178594"/>
                <a:r>
                  <a:rPr lang="en-US" sz="1200" dirty="0"/>
                  <a:t>Sample minibatch of noise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pPr marL="178594"/>
                <a:r>
                  <a:rPr lang="en-US" sz="1200" dirty="0"/>
                  <a:t>Sample minibatch of real (image) samples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 dirty="0"/>
                  <a:t>.</a:t>
                </a:r>
              </a:p>
              <a:p>
                <a:pPr marL="178594"/>
                <a:endParaRPr lang="en-US" sz="1200" dirty="0"/>
              </a:p>
              <a:p>
                <a:pPr marL="178594"/>
                <a:r>
                  <a:rPr lang="en-US" sz="1200" dirty="0"/>
                  <a:t>Update critic by stochastic gradient ascent</a:t>
                </a:r>
              </a:p>
              <a:p>
                <a:pPr marL="178594"/>
                <a:endParaRPr lang="en-US" sz="1200" dirty="0"/>
              </a:p>
              <a:p>
                <a:pPr marL="17859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</m:sSub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(1−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𝜖</m:t>
                                          </m:r>
                                        </m:e>
                                        <m:sub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))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1200" dirty="0"/>
              </a:p>
              <a:p>
                <a:pPr marL="178594"/>
                <a:endParaRPr lang="en-US" sz="1200" dirty="0"/>
              </a:p>
              <a:p>
                <a:pPr marL="178594"/>
                <a:r>
                  <a:rPr lang="en-US" sz="1200" dirty="0"/>
                  <a:t>Update generator by stochastic gradient descent</a:t>
                </a:r>
              </a:p>
              <a:p>
                <a:pPr marL="178594"/>
                <a:endParaRPr lang="en-US" sz="1200" dirty="0"/>
              </a:p>
              <a:p>
                <a:pPr marL="178594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2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𝜖</m:t>
                                      </m:r>
                                    </m:e>
                                    <m: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4"/>
                <a:ext cx="7577254" cy="3947234"/>
              </a:xfrm>
              <a:prstGeom prst="rect">
                <a:avLst/>
              </a:prstGeom>
              <a:blipFill>
                <a:blip r:embed="rId2"/>
                <a:stretch>
                  <a:fillRect l="-335" t="-321" b="-21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804B4CA-1DED-9F4D-82EF-3B77BE0FB7B2}"/>
              </a:ext>
            </a:extLst>
          </p:cNvPr>
          <p:cNvSpPr txBox="1"/>
          <p:nvPr/>
        </p:nvSpPr>
        <p:spPr>
          <a:xfrm>
            <a:off x="5724364" y="2176073"/>
            <a:ext cx="26164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Expectation replaced by averages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85A058-D0DE-A64F-9742-43757EF30B69}"/>
                  </a:ext>
                </a:extLst>
              </p:cNvPr>
              <p:cNvSpPr txBox="1"/>
              <p:nvPr/>
            </p:nvSpPr>
            <p:spPr>
              <a:xfrm>
                <a:off x="6040507" y="3177468"/>
                <a:ext cx="261647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Fixed generator parameters </a:t>
                </a:r>
                <a14:m>
                  <m:oMath xmlns:m="http://schemas.openxmlformats.org/officeDocument/2006/math">
                    <m:r>
                      <a:rPr lang="en-US" sz="9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900" dirty="0"/>
                  <a:t> in critic update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85A058-D0DE-A64F-9742-43757EF30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507" y="3177468"/>
                <a:ext cx="2616476" cy="230832"/>
              </a:xfrm>
              <a:prstGeom prst="rect">
                <a:avLst/>
              </a:prstGeom>
              <a:blipFill>
                <a:blip r:embed="rId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AAEE04-4398-A046-B2C1-965174D1FDD9}"/>
                  </a:ext>
                </a:extLst>
              </p:cNvPr>
              <p:cNvSpPr txBox="1"/>
              <p:nvPr/>
            </p:nvSpPr>
            <p:spPr>
              <a:xfrm>
                <a:off x="6040507" y="3497249"/>
                <a:ext cx="2616476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Fixed critic parameters </a:t>
                </a:r>
                <a14:m>
                  <m:oMath xmlns:m="http://schemas.openxmlformats.org/officeDocument/2006/math">
                    <m:r>
                      <a:rPr lang="en-US" sz="900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900" dirty="0"/>
                  <a:t> in generator update</a:t>
                </a: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AAAEE04-4398-A046-B2C1-965174D1F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0507" y="3497249"/>
                <a:ext cx="2616476" cy="2308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A450972-4E31-BA44-9168-2A136200FC8A}"/>
              </a:ext>
            </a:extLst>
          </p:cNvPr>
          <p:cNvSpPr txBox="1"/>
          <p:nvPr/>
        </p:nvSpPr>
        <p:spPr>
          <a:xfrm>
            <a:off x="5724364" y="1240047"/>
            <a:ext cx="26164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Sample from Uniform(0,1)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31BD74C-BD9F-794E-B55B-5AA8057458A0}"/>
              </a:ext>
            </a:extLst>
          </p:cNvPr>
          <p:cNvSpPr txBox="1"/>
          <p:nvPr/>
        </p:nvSpPr>
        <p:spPr>
          <a:xfrm>
            <a:off x="5724364" y="1638120"/>
            <a:ext cx="26164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Sample from empirical distribution (bag of objects)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68DFBBC-0BC6-794D-B5FA-F21290537672}"/>
              </a:ext>
            </a:extLst>
          </p:cNvPr>
          <p:cNvCxnSpPr>
            <a:cxnSpLocks/>
          </p:cNvCxnSpPr>
          <p:nvPr/>
        </p:nvCxnSpPr>
        <p:spPr>
          <a:xfrm flipH="1">
            <a:off x="4292600" y="1346996"/>
            <a:ext cx="1431764" cy="5134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B301C5-0A4F-B54B-8278-4C23E2532214}"/>
              </a:ext>
            </a:extLst>
          </p:cNvPr>
          <p:cNvCxnSpPr>
            <a:stCxn id="13" idx="1"/>
          </p:cNvCxnSpPr>
          <p:nvPr/>
        </p:nvCxnSpPr>
        <p:spPr>
          <a:xfrm flipH="1">
            <a:off x="4715933" y="1753536"/>
            <a:ext cx="1008431" cy="2784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D944F54-1AF3-0647-8267-3608E0645664}"/>
              </a:ext>
            </a:extLst>
          </p:cNvPr>
          <p:cNvCxnSpPr/>
          <p:nvPr/>
        </p:nvCxnSpPr>
        <p:spPr>
          <a:xfrm flipH="1">
            <a:off x="3606800" y="2320542"/>
            <a:ext cx="2117564" cy="4923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738343D-FB09-8149-B139-2CFFABC2781A}"/>
              </a:ext>
            </a:extLst>
          </p:cNvPr>
          <p:cNvSpPr/>
          <p:nvPr/>
        </p:nvSpPr>
        <p:spPr>
          <a:xfrm>
            <a:off x="2963333" y="2588157"/>
            <a:ext cx="474134" cy="704727"/>
          </a:xfrm>
          <a:prstGeom prst="rect">
            <a:avLst/>
          </a:prstGeom>
          <a:noFill/>
          <a:ln w="127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E77BC5D-EC34-574D-A308-F140CB6DA622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5630333" y="3073400"/>
            <a:ext cx="410174" cy="2194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F4B44DB-9089-F541-ABE4-7FD57253D5ED}"/>
              </a:ext>
            </a:extLst>
          </p:cNvPr>
          <p:cNvCxnSpPr>
            <a:stCxn id="25" idx="1"/>
          </p:cNvCxnSpPr>
          <p:nvPr/>
        </p:nvCxnSpPr>
        <p:spPr>
          <a:xfrm flipH="1">
            <a:off x="5461000" y="3612665"/>
            <a:ext cx="579507" cy="3104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8498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4"/>
                <a:ext cx="7577254" cy="3849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Conditional adversarial learning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We learn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200" dirty="0"/>
                  <a:t> by minimizing the critic’s ability to identify samples from the generator as not real.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We learn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/>
                  <a:t> by maximizing the chances for the critic to correctly identify real samples.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Formally, the objective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1200" dirty="0"/>
                  <a:t> is written as:</a:t>
                </a:r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argma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4"/>
                <a:ext cx="7577254" cy="3849644"/>
              </a:xfrm>
              <a:prstGeom prst="rect">
                <a:avLst/>
              </a:prstGeom>
              <a:blipFill>
                <a:blip r:embed="rId2"/>
                <a:stretch>
                  <a:fillRect l="-335" t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4B13422-DC17-7544-8E35-6141F9182C67}"/>
              </a:ext>
            </a:extLst>
          </p:cNvPr>
          <p:cNvGrpSpPr/>
          <p:nvPr/>
        </p:nvGrpSpPr>
        <p:grpSpPr>
          <a:xfrm>
            <a:off x="1943451" y="946840"/>
            <a:ext cx="5297206" cy="1899637"/>
            <a:chOff x="4038600" y="2286184"/>
            <a:chExt cx="7062941" cy="2532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Pentagon 7">
                  <a:extLst>
                    <a:ext uri="{FF2B5EF4-FFF2-40B4-BE49-F238E27FC236}">
                      <a16:creationId xmlns:a16="http://schemas.microsoft.com/office/drawing/2014/main" id="{5428841B-8902-F845-AC4C-8FE6CD2731F7}"/>
                    </a:ext>
                  </a:extLst>
                </p:cNvPr>
                <p:cNvSpPr/>
                <p:nvPr/>
              </p:nvSpPr>
              <p:spPr>
                <a:xfrm>
                  <a:off x="4778855" y="2813180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" name="Pentagon 7">
                  <a:extLst>
                    <a:ext uri="{FF2B5EF4-FFF2-40B4-BE49-F238E27FC236}">
                      <a16:creationId xmlns:a16="http://schemas.microsoft.com/office/drawing/2014/main" id="{5428841B-8902-F845-AC4C-8FE6CD2731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855" y="2813180"/>
                  <a:ext cx="1409700" cy="553578"/>
                </a:xfrm>
                <a:prstGeom prst="homePlat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DE11377-D1EF-D04E-80EA-4672CF1D8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318" y="2777426"/>
              <a:ext cx="622300" cy="6223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AE838-8387-F440-83DB-BAD0387C1F49}"/>
                </a:ext>
              </a:extLst>
            </p:cNvPr>
            <p:cNvSpPr txBox="1"/>
            <p:nvPr/>
          </p:nvSpPr>
          <p:spPr>
            <a:xfrm>
              <a:off x="4778855" y="3500252"/>
              <a:ext cx="14097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6155D8-3410-DE40-92BB-C96D847A2CFD}"/>
                </a:ext>
              </a:extLst>
            </p:cNvPr>
            <p:cNvSpPr txBox="1"/>
            <p:nvPr/>
          </p:nvSpPr>
          <p:spPr>
            <a:xfrm>
              <a:off x="6159419" y="4480479"/>
              <a:ext cx="15621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Real image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5C5F56-B216-634E-9361-8F80B2ABE243}"/>
                    </a:ext>
                  </a:extLst>
                </p:cNvPr>
                <p:cNvSpPr/>
                <p:nvPr/>
              </p:nvSpPr>
              <p:spPr>
                <a:xfrm>
                  <a:off x="4038600" y="2903909"/>
                  <a:ext cx="629403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sz="135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5C5F56-B216-634E-9361-8F80B2ABE2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2903909"/>
                  <a:ext cx="629403" cy="40010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E1CDD1-0B68-7846-B295-62B0C3331583}"/>
                </a:ext>
              </a:extLst>
            </p:cNvPr>
            <p:cNvCxnSpPr>
              <a:stCxn id="12" idx="3"/>
              <a:endCxn id="8" idx="1"/>
            </p:cNvCxnSpPr>
            <p:nvPr/>
          </p:nvCxnSpPr>
          <p:spPr>
            <a:xfrm flipV="1">
              <a:off x="4668003" y="3089970"/>
              <a:ext cx="110852" cy="1399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AAF3C4-A636-EC42-A2A3-7AD82748FA7E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6188555" y="3088576"/>
              <a:ext cx="440763" cy="1393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EA317A-6F05-5345-A613-5EBA85E84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318" y="3628952"/>
              <a:ext cx="622300" cy="6223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1B3DCD-8DFC-8C47-9C17-07EFE538283A}"/>
                </a:ext>
              </a:extLst>
            </p:cNvPr>
            <p:cNvSpPr/>
            <p:nvPr/>
          </p:nvSpPr>
          <p:spPr>
            <a:xfrm>
              <a:off x="6729046" y="2903910"/>
              <a:ext cx="429846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7C5DA2A-B1E4-824E-96E2-53FC9C6572D5}"/>
                </a:ext>
              </a:extLst>
            </p:cNvPr>
            <p:cNvSpPr/>
            <p:nvPr/>
          </p:nvSpPr>
          <p:spPr>
            <a:xfrm>
              <a:off x="6834554" y="2962031"/>
              <a:ext cx="214923" cy="257907"/>
            </a:xfrm>
            <a:custGeom>
              <a:avLst/>
              <a:gdLst>
                <a:gd name="connsiteX0" fmla="*/ 214923 w 214923"/>
                <a:gd name="connsiteY0" fmla="*/ 0 h 257907"/>
                <a:gd name="connsiteX1" fmla="*/ 136769 w 214923"/>
                <a:gd name="connsiteY1" fmla="*/ 7815 h 257907"/>
                <a:gd name="connsiteX2" fmla="*/ 105508 w 214923"/>
                <a:gd name="connsiteY2" fmla="*/ 11723 h 257907"/>
                <a:gd name="connsiteX3" fmla="*/ 82061 w 214923"/>
                <a:gd name="connsiteY3" fmla="*/ 19538 h 257907"/>
                <a:gd name="connsiteX4" fmla="*/ 58615 w 214923"/>
                <a:gd name="connsiteY4" fmla="*/ 31261 h 257907"/>
                <a:gd name="connsiteX5" fmla="*/ 42984 w 214923"/>
                <a:gd name="connsiteY5" fmla="*/ 46892 h 257907"/>
                <a:gd name="connsiteX6" fmla="*/ 27354 w 214923"/>
                <a:gd name="connsiteY6" fmla="*/ 66431 h 257907"/>
                <a:gd name="connsiteX7" fmla="*/ 23446 w 214923"/>
                <a:gd name="connsiteY7" fmla="*/ 78154 h 257907"/>
                <a:gd name="connsiteX8" fmla="*/ 15631 w 214923"/>
                <a:gd name="connsiteY8" fmla="*/ 89877 h 257907"/>
                <a:gd name="connsiteX9" fmla="*/ 7815 w 214923"/>
                <a:gd name="connsiteY9" fmla="*/ 113323 h 257907"/>
                <a:gd name="connsiteX10" fmla="*/ 3908 w 214923"/>
                <a:gd name="connsiteY10" fmla="*/ 140677 h 257907"/>
                <a:gd name="connsiteX11" fmla="*/ 0 w 214923"/>
                <a:gd name="connsiteY11" fmla="*/ 164123 h 257907"/>
                <a:gd name="connsiteX12" fmla="*/ 11723 w 214923"/>
                <a:gd name="connsiteY12" fmla="*/ 195384 h 257907"/>
                <a:gd name="connsiteX13" fmla="*/ 15631 w 214923"/>
                <a:gd name="connsiteY13" fmla="*/ 207107 h 257907"/>
                <a:gd name="connsiteX14" fmla="*/ 46892 w 214923"/>
                <a:gd name="connsiteY14" fmla="*/ 234461 h 257907"/>
                <a:gd name="connsiteX15" fmla="*/ 58615 w 214923"/>
                <a:gd name="connsiteY15" fmla="*/ 238369 h 257907"/>
                <a:gd name="connsiteX16" fmla="*/ 74246 w 214923"/>
                <a:gd name="connsiteY16" fmla="*/ 246184 h 257907"/>
                <a:gd name="connsiteX17" fmla="*/ 85969 w 214923"/>
                <a:gd name="connsiteY17" fmla="*/ 250092 h 257907"/>
                <a:gd name="connsiteX18" fmla="*/ 121138 w 214923"/>
                <a:gd name="connsiteY18" fmla="*/ 257907 h 257907"/>
                <a:gd name="connsiteX19" fmla="*/ 152400 w 214923"/>
                <a:gd name="connsiteY19" fmla="*/ 254000 h 257907"/>
                <a:gd name="connsiteX20" fmla="*/ 175846 w 214923"/>
                <a:gd name="connsiteY20" fmla="*/ 246184 h 257907"/>
                <a:gd name="connsiteX21" fmla="*/ 183661 w 214923"/>
                <a:gd name="connsiteY21" fmla="*/ 234461 h 257907"/>
                <a:gd name="connsiteX22" fmla="*/ 195384 w 214923"/>
                <a:gd name="connsiteY22" fmla="*/ 195384 h 257907"/>
                <a:gd name="connsiteX23" fmla="*/ 191477 w 214923"/>
                <a:gd name="connsiteY23" fmla="*/ 175846 h 257907"/>
                <a:gd name="connsiteX24" fmla="*/ 187569 w 214923"/>
                <a:gd name="connsiteY24" fmla="*/ 164123 h 257907"/>
                <a:gd name="connsiteX25" fmla="*/ 140677 w 214923"/>
                <a:gd name="connsiteY25" fmla="*/ 140677 h 257907"/>
                <a:gd name="connsiteX26" fmla="*/ 128954 w 214923"/>
                <a:gd name="connsiteY26" fmla="*/ 136769 h 257907"/>
                <a:gd name="connsiteX27" fmla="*/ 117231 w 214923"/>
                <a:gd name="connsiteY27" fmla="*/ 132861 h 257907"/>
                <a:gd name="connsiteX28" fmla="*/ 101600 w 214923"/>
                <a:gd name="connsiteY28" fmla="*/ 128954 h 257907"/>
                <a:gd name="connsiteX29" fmla="*/ 46892 w 214923"/>
                <a:gd name="connsiteY29" fmla="*/ 136769 h 257907"/>
                <a:gd name="connsiteX30" fmla="*/ 23446 w 214923"/>
                <a:gd name="connsiteY30" fmla="*/ 144584 h 257907"/>
                <a:gd name="connsiteX31" fmla="*/ 15631 w 214923"/>
                <a:gd name="connsiteY31" fmla="*/ 156307 h 25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923" h="257907">
                  <a:moveTo>
                    <a:pt x="214923" y="0"/>
                  </a:moveTo>
                  <a:cubicBezTo>
                    <a:pt x="172208" y="8541"/>
                    <a:pt x="213728" y="1122"/>
                    <a:pt x="136769" y="7815"/>
                  </a:cubicBezTo>
                  <a:cubicBezTo>
                    <a:pt x="126307" y="8725"/>
                    <a:pt x="115928" y="10420"/>
                    <a:pt x="105508" y="11723"/>
                  </a:cubicBezTo>
                  <a:lnTo>
                    <a:pt x="82061" y="19538"/>
                  </a:lnTo>
                  <a:cubicBezTo>
                    <a:pt x="70716" y="23319"/>
                    <a:pt x="68254" y="22999"/>
                    <a:pt x="58615" y="31261"/>
                  </a:cubicBezTo>
                  <a:cubicBezTo>
                    <a:pt x="53020" y="36056"/>
                    <a:pt x="47071" y="40761"/>
                    <a:pt x="42984" y="46892"/>
                  </a:cubicBezTo>
                  <a:cubicBezTo>
                    <a:pt x="33125" y="61681"/>
                    <a:pt x="38490" y="55294"/>
                    <a:pt x="27354" y="66431"/>
                  </a:cubicBezTo>
                  <a:cubicBezTo>
                    <a:pt x="26051" y="70339"/>
                    <a:pt x="25288" y="74470"/>
                    <a:pt x="23446" y="78154"/>
                  </a:cubicBezTo>
                  <a:cubicBezTo>
                    <a:pt x="21346" y="82355"/>
                    <a:pt x="17538" y="85585"/>
                    <a:pt x="15631" y="89877"/>
                  </a:cubicBezTo>
                  <a:cubicBezTo>
                    <a:pt x="12285" y="97405"/>
                    <a:pt x="7815" y="113323"/>
                    <a:pt x="7815" y="113323"/>
                  </a:cubicBezTo>
                  <a:cubicBezTo>
                    <a:pt x="6513" y="122441"/>
                    <a:pt x="5308" y="131574"/>
                    <a:pt x="3908" y="140677"/>
                  </a:cubicBezTo>
                  <a:cubicBezTo>
                    <a:pt x="2703" y="148508"/>
                    <a:pt x="0" y="156200"/>
                    <a:pt x="0" y="164123"/>
                  </a:cubicBezTo>
                  <a:cubicBezTo>
                    <a:pt x="0" y="176130"/>
                    <a:pt x="7277" y="185010"/>
                    <a:pt x="11723" y="195384"/>
                  </a:cubicBezTo>
                  <a:cubicBezTo>
                    <a:pt x="13346" y="199170"/>
                    <a:pt x="13160" y="203812"/>
                    <a:pt x="15631" y="207107"/>
                  </a:cubicBezTo>
                  <a:cubicBezTo>
                    <a:pt x="21744" y="215258"/>
                    <a:pt x="36044" y="229037"/>
                    <a:pt x="46892" y="234461"/>
                  </a:cubicBezTo>
                  <a:cubicBezTo>
                    <a:pt x="50576" y="236303"/>
                    <a:pt x="54829" y="236746"/>
                    <a:pt x="58615" y="238369"/>
                  </a:cubicBezTo>
                  <a:cubicBezTo>
                    <a:pt x="63969" y="240664"/>
                    <a:pt x="68892" y="243889"/>
                    <a:pt x="74246" y="246184"/>
                  </a:cubicBezTo>
                  <a:cubicBezTo>
                    <a:pt x="78032" y="247807"/>
                    <a:pt x="82008" y="248960"/>
                    <a:pt x="85969" y="250092"/>
                  </a:cubicBezTo>
                  <a:cubicBezTo>
                    <a:pt x="98850" y="253773"/>
                    <a:pt x="107702" y="255220"/>
                    <a:pt x="121138" y="257907"/>
                  </a:cubicBezTo>
                  <a:cubicBezTo>
                    <a:pt x="131559" y="256605"/>
                    <a:pt x="142131" y="256200"/>
                    <a:pt x="152400" y="254000"/>
                  </a:cubicBezTo>
                  <a:cubicBezTo>
                    <a:pt x="160455" y="252274"/>
                    <a:pt x="175846" y="246184"/>
                    <a:pt x="175846" y="246184"/>
                  </a:cubicBezTo>
                  <a:cubicBezTo>
                    <a:pt x="178451" y="242276"/>
                    <a:pt x="181754" y="238753"/>
                    <a:pt x="183661" y="234461"/>
                  </a:cubicBezTo>
                  <a:cubicBezTo>
                    <a:pt x="189101" y="222222"/>
                    <a:pt x="192136" y="208380"/>
                    <a:pt x="195384" y="195384"/>
                  </a:cubicBezTo>
                  <a:cubicBezTo>
                    <a:pt x="194082" y="188871"/>
                    <a:pt x="193088" y="182289"/>
                    <a:pt x="191477" y="175846"/>
                  </a:cubicBezTo>
                  <a:cubicBezTo>
                    <a:pt x="190478" y="171850"/>
                    <a:pt x="190482" y="167036"/>
                    <a:pt x="187569" y="164123"/>
                  </a:cubicBezTo>
                  <a:cubicBezTo>
                    <a:pt x="172417" y="148971"/>
                    <a:pt x="159748" y="147034"/>
                    <a:pt x="140677" y="140677"/>
                  </a:cubicBezTo>
                  <a:lnTo>
                    <a:pt x="128954" y="136769"/>
                  </a:lnTo>
                  <a:cubicBezTo>
                    <a:pt x="125046" y="135466"/>
                    <a:pt x="121227" y="133860"/>
                    <a:pt x="117231" y="132861"/>
                  </a:cubicBezTo>
                  <a:lnTo>
                    <a:pt x="101600" y="128954"/>
                  </a:lnTo>
                  <a:cubicBezTo>
                    <a:pt x="74435" y="131670"/>
                    <a:pt x="68143" y="130394"/>
                    <a:pt x="46892" y="136769"/>
                  </a:cubicBezTo>
                  <a:cubicBezTo>
                    <a:pt x="39001" y="139136"/>
                    <a:pt x="23446" y="144584"/>
                    <a:pt x="23446" y="144584"/>
                  </a:cubicBezTo>
                  <a:cubicBezTo>
                    <a:pt x="14710" y="153321"/>
                    <a:pt x="15631" y="148716"/>
                    <a:pt x="15631" y="156307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Pentagon 17">
                  <a:extLst>
                    <a:ext uri="{FF2B5EF4-FFF2-40B4-BE49-F238E27FC236}">
                      <a16:creationId xmlns:a16="http://schemas.microsoft.com/office/drawing/2014/main" id="{6F1AF12E-D947-AD4C-B183-55874210546A}"/>
                    </a:ext>
                  </a:extLst>
                </p:cNvPr>
                <p:cNvSpPr/>
                <p:nvPr/>
              </p:nvSpPr>
              <p:spPr>
                <a:xfrm>
                  <a:off x="7684815" y="3219938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8" name="Pentagon 17">
                  <a:extLst>
                    <a:ext uri="{FF2B5EF4-FFF2-40B4-BE49-F238E27FC236}">
                      <a16:creationId xmlns:a16="http://schemas.microsoft.com/office/drawing/2014/main" id="{6F1AF12E-D947-AD4C-B183-558742105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815" y="3219938"/>
                  <a:ext cx="1409700" cy="553578"/>
                </a:xfrm>
                <a:prstGeom prst="homePlat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9C8B7A-282D-6B4E-8E5E-ECD9F09A67F5}"/>
                    </a:ext>
                  </a:extLst>
                </p:cNvPr>
                <p:cNvSpPr/>
                <p:nvPr/>
              </p:nvSpPr>
              <p:spPr>
                <a:xfrm>
                  <a:off x="9351574" y="3312459"/>
                  <a:ext cx="1749967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dirty="0"/>
                    <a:t>Probability(</a:t>
                  </a:r>
                  <a14:m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050" dirty="0"/>
                    <a:t> is real) </a:t>
                  </a: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9C8B7A-282D-6B4E-8E5E-ECD9F09A67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1574" y="3312459"/>
                  <a:ext cx="1749967" cy="338555"/>
                </a:xfrm>
                <a:prstGeom prst="rect">
                  <a:avLst/>
                </a:prstGeom>
                <a:blipFill>
                  <a:blip r:embed="rId7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B8F1207-0C4F-BF41-A338-C3E102FEE518}"/>
                </a:ext>
              </a:extLst>
            </p:cNvPr>
            <p:cNvCxnSpPr>
              <a:stCxn id="9" idx="3"/>
              <a:endCxn id="18" idx="1"/>
            </p:cNvCxnSpPr>
            <p:nvPr/>
          </p:nvCxnSpPr>
          <p:spPr>
            <a:xfrm>
              <a:off x="7251618" y="3088576"/>
              <a:ext cx="433197" cy="408151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D0A7814-4C97-964F-9CD6-343EDC0C94D2}"/>
                </a:ext>
              </a:extLst>
            </p:cNvPr>
            <p:cNvCxnSpPr>
              <a:stCxn id="15" idx="3"/>
              <a:endCxn id="18" idx="1"/>
            </p:cNvCxnSpPr>
            <p:nvPr/>
          </p:nvCxnSpPr>
          <p:spPr>
            <a:xfrm flipV="1">
              <a:off x="7251618" y="3496727"/>
              <a:ext cx="433197" cy="44337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181435F-814D-3945-867A-BFAB8D8ECE85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 flipV="1">
              <a:off x="9094514" y="3481736"/>
              <a:ext cx="257060" cy="14991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4F98E3-E79F-C54A-BD3E-9764F40C9A35}"/>
                </a:ext>
              </a:extLst>
            </p:cNvPr>
            <p:cNvSpPr txBox="1"/>
            <p:nvPr/>
          </p:nvSpPr>
          <p:spPr>
            <a:xfrm>
              <a:off x="6188555" y="2286184"/>
              <a:ext cx="15621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Generated image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8235D471-1F17-9441-9B56-F4978C3788B2}"/>
              </a:ext>
            </a:extLst>
          </p:cNvPr>
          <p:cNvSpPr txBox="1"/>
          <p:nvPr/>
        </p:nvSpPr>
        <p:spPr>
          <a:xfrm>
            <a:off x="4616200" y="2117138"/>
            <a:ext cx="10572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Critic</a:t>
            </a:r>
          </a:p>
        </p:txBody>
      </p:sp>
    </p:spTree>
    <p:extLst>
      <p:ext uri="{BB962C8B-B14F-4D97-AF65-F5344CB8AC3E}">
        <p14:creationId xmlns:p14="http://schemas.microsoft.com/office/powerpoint/2010/main" val="40711743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4"/>
                <a:ext cx="7577254" cy="3849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Conditional adversarial learning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We learn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200" dirty="0"/>
                  <a:t> by minimizing the critic’s ability to identify samples from the generator as not real.</a:t>
                </a: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sz="1200" dirty="0"/>
                  <a:t>We learn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200" dirty="0"/>
                  <a:t> by maximizing the chances for the critic to correctly identify real samples.</a:t>
                </a:r>
              </a:p>
              <a:p>
                <a:endParaRPr lang="en-US" sz="1200" dirty="0"/>
              </a:p>
              <a:p>
                <a:r>
                  <a:rPr lang="en-US" sz="1200" dirty="0"/>
                  <a:t>Formally, the objective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1200" dirty="0"/>
                  <a:t> is written as:</a:t>
                </a:r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argma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4"/>
                <a:ext cx="7577254" cy="3849644"/>
              </a:xfrm>
              <a:prstGeom prst="rect">
                <a:avLst/>
              </a:prstGeom>
              <a:blipFill>
                <a:blip r:embed="rId2"/>
                <a:stretch>
                  <a:fillRect l="-335" t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B4B13422-DC17-7544-8E35-6141F9182C67}"/>
              </a:ext>
            </a:extLst>
          </p:cNvPr>
          <p:cNvGrpSpPr/>
          <p:nvPr/>
        </p:nvGrpSpPr>
        <p:grpSpPr>
          <a:xfrm>
            <a:off x="1943451" y="946840"/>
            <a:ext cx="5297206" cy="1899637"/>
            <a:chOff x="4038600" y="2286184"/>
            <a:chExt cx="7062941" cy="25328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Pentagon 7">
                  <a:extLst>
                    <a:ext uri="{FF2B5EF4-FFF2-40B4-BE49-F238E27FC236}">
                      <a16:creationId xmlns:a16="http://schemas.microsoft.com/office/drawing/2014/main" id="{5428841B-8902-F845-AC4C-8FE6CD2731F7}"/>
                    </a:ext>
                  </a:extLst>
                </p:cNvPr>
                <p:cNvSpPr/>
                <p:nvPr/>
              </p:nvSpPr>
              <p:spPr>
                <a:xfrm>
                  <a:off x="4778855" y="2813180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" name="Pentagon 7">
                  <a:extLst>
                    <a:ext uri="{FF2B5EF4-FFF2-40B4-BE49-F238E27FC236}">
                      <a16:creationId xmlns:a16="http://schemas.microsoft.com/office/drawing/2014/main" id="{5428841B-8902-F845-AC4C-8FE6CD2731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8855" y="2813180"/>
                  <a:ext cx="1409700" cy="553578"/>
                </a:xfrm>
                <a:prstGeom prst="homePlat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DE11377-D1EF-D04E-80EA-4672CF1D8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318" y="2777426"/>
              <a:ext cx="622300" cy="6223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5FAE838-8387-F440-83DB-BAD0387C1F49}"/>
                </a:ext>
              </a:extLst>
            </p:cNvPr>
            <p:cNvSpPr txBox="1"/>
            <p:nvPr/>
          </p:nvSpPr>
          <p:spPr>
            <a:xfrm>
              <a:off x="4778855" y="3500252"/>
              <a:ext cx="14097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Generator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6155D8-3410-DE40-92BB-C96D847A2CFD}"/>
                </a:ext>
              </a:extLst>
            </p:cNvPr>
            <p:cNvSpPr txBox="1"/>
            <p:nvPr/>
          </p:nvSpPr>
          <p:spPr>
            <a:xfrm>
              <a:off x="6159419" y="4480479"/>
              <a:ext cx="15621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Real image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5C5F56-B216-634E-9361-8F80B2ABE243}"/>
                    </a:ext>
                  </a:extLst>
                </p:cNvPr>
                <p:cNvSpPr/>
                <p:nvPr/>
              </p:nvSpPr>
              <p:spPr>
                <a:xfrm>
                  <a:off x="4038600" y="2903909"/>
                  <a:ext cx="629403" cy="4001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r>
                    <a:rPr lang="en-US" sz="1350" dirty="0"/>
                    <a:t> </a:t>
                  </a:r>
                </a:p>
              </p:txBody>
            </p:sp>
          </mc:Choice>
          <mc:Fallback xmlns=""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75C5F56-B216-634E-9361-8F80B2ABE2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8600" y="2903909"/>
                  <a:ext cx="629403" cy="40010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E1CDD1-0B68-7846-B295-62B0C3331583}"/>
                </a:ext>
              </a:extLst>
            </p:cNvPr>
            <p:cNvCxnSpPr>
              <a:stCxn id="12" idx="3"/>
              <a:endCxn id="8" idx="1"/>
            </p:cNvCxnSpPr>
            <p:nvPr/>
          </p:nvCxnSpPr>
          <p:spPr>
            <a:xfrm flipV="1">
              <a:off x="4668003" y="3089970"/>
              <a:ext cx="110852" cy="1399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CAAF3C4-A636-EC42-A2A3-7AD82748FA7E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6188555" y="3088576"/>
              <a:ext cx="440763" cy="1393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EA317A-6F05-5345-A613-5EBA85E84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318" y="3628952"/>
              <a:ext cx="622300" cy="6223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81B3DCD-8DFC-8C47-9C17-07EFE538283A}"/>
                </a:ext>
              </a:extLst>
            </p:cNvPr>
            <p:cNvSpPr/>
            <p:nvPr/>
          </p:nvSpPr>
          <p:spPr>
            <a:xfrm>
              <a:off x="6729046" y="2903910"/>
              <a:ext cx="429846" cy="3693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F7C5DA2A-B1E4-824E-96E2-53FC9C6572D5}"/>
                </a:ext>
              </a:extLst>
            </p:cNvPr>
            <p:cNvSpPr/>
            <p:nvPr/>
          </p:nvSpPr>
          <p:spPr>
            <a:xfrm>
              <a:off x="6834554" y="2962031"/>
              <a:ext cx="214923" cy="257907"/>
            </a:xfrm>
            <a:custGeom>
              <a:avLst/>
              <a:gdLst>
                <a:gd name="connsiteX0" fmla="*/ 214923 w 214923"/>
                <a:gd name="connsiteY0" fmla="*/ 0 h 257907"/>
                <a:gd name="connsiteX1" fmla="*/ 136769 w 214923"/>
                <a:gd name="connsiteY1" fmla="*/ 7815 h 257907"/>
                <a:gd name="connsiteX2" fmla="*/ 105508 w 214923"/>
                <a:gd name="connsiteY2" fmla="*/ 11723 h 257907"/>
                <a:gd name="connsiteX3" fmla="*/ 82061 w 214923"/>
                <a:gd name="connsiteY3" fmla="*/ 19538 h 257907"/>
                <a:gd name="connsiteX4" fmla="*/ 58615 w 214923"/>
                <a:gd name="connsiteY4" fmla="*/ 31261 h 257907"/>
                <a:gd name="connsiteX5" fmla="*/ 42984 w 214923"/>
                <a:gd name="connsiteY5" fmla="*/ 46892 h 257907"/>
                <a:gd name="connsiteX6" fmla="*/ 27354 w 214923"/>
                <a:gd name="connsiteY6" fmla="*/ 66431 h 257907"/>
                <a:gd name="connsiteX7" fmla="*/ 23446 w 214923"/>
                <a:gd name="connsiteY7" fmla="*/ 78154 h 257907"/>
                <a:gd name="connsiteX8" fmla="*/ 15631 w 214923"/>
                <a:gd name="connsiteY8" fmla="*/ 89877 h 257907"/>
                <a:gd name="connsiteX9" fmla="*/ 7815 w 214923"/>
                <a:gd name="connsiteY9" fmla="*/ 113323 h 257907"/>
                <a:gd name="connsiteX10" fmla="*/ 3908 w 214923"/>
                <a:gd name="connsiteY10" fmla="*/ 140677 h 257907"/>
                <a:gd name="connsiteX11" fmla="*/ 0 w 214923"/>
                <a:gd name="connsiteY11" fmla="*/ 164123 h 257907"/>
                <a:gd name="connsiteX12" fmla="*/ 11723 w 214923"/>
                <a:gd name="connsiteY12" fmla="*/ 195384 h 257907"/>
                <a:gd name="connsiteX13" fmla="*/ 15631 w 214923"/>
                <a:gd name="connsiteY13" fmla="*/ 207107 h 257907"/>
                <a:gd name="connsiteX14" fmla="*/ 46892 w 214923"/>
                <a:gd name="connsiteY14" fmla="*/ 234461 h 257907"/>
                <a:gd name="connsiteX15" fmla="*/ 58615 w 214923"/>
                <a:gd name="connsiteY15" fmla="*/ 238369 h 257907"/>
                <a:gd name="connsiteX16" fmla="*/ 74246 w 214923"/>
                <a:gd name="connsiteY16" fmla="*/ 246184 h 257907"/>
                <a:gd name="connsiteX17" fmla="*/ 85969 w 214923"/>
                <a:gd name="connsiteY17" fmla="*/ 250092 h 257907"/>
                <a:gd name="connsiteX18" fmla="*/ 121138 w 214923"/>
                <a:gd name="connsiteY18" fmla="*/ 257907 h 257907"/>
                <a:gd name="connsiteX19" fmla="*/ 152400 w 214923"/>
                <a:gd name="connsiteY19" fmla="*/ 254000 h 257907"/>
                <a:gd name="connsiteX20" fmla="*/ 175846 w 214923"/>
                <a:gd name="connsiteY20" fmla="*/ 246184 h 257907"/>
                <a:gd name="connsiteX21" fmla="*/ 183661 w 214923"/>
                <a:gd name="connsiteY21" fmla="*/ 234461 h 257907"/>
                <a:gd name="connsiteX22" fmla="*/ 195384 w 214923"/>
                <a:gd name="connsiteY22" fmla="*/ 195384 h 257907"/>
                <a:gd name="connsiteX23" fmla="*/ 191477 w 214923"/>
                <a:gd name="connsiteY23" fmla="*/ 175846 h 257907"/>
                <a:gd name="connsiteX24" fmla="*/ 187569 w 214923"/>
                <a:gd name="connsiteY24" fmla="*/ 164123 h 257907"/>
                <a:gd name="connsiteX25" fmla="*/ 140677 w 214923"/>
                <a:gd name="connsiteY25" fmla="*/ 140677 h 257907"/>
                <a:gd name="connsiteX26" fmla="*/ 128954 w 214923"/>
                <a:gd name="connsiteY26" fmla="*/ 136769 h 257907"/>
                <a:gd name="connsiteX27" fmla="*/ 117231 w 214923"/>
                <a:gd name="connsiteY27" fmla="*/ 132861 h 257907"/>
                <a:gd name="connsiteX28" fmla="*/ 101600 w 214923"/>
                <a:gd name="connsiteY28" fmla="*/ 128954 h 257907"/>
                <a:gd name="connsiteX29" fmla="*/ 46892 w 214923"/>
                <a:gd name="connsiteY29" fmla="*/ 136769 h 257907"/>
                <a:gd name="connsiteX30" fmla="*/ 23446 w 214923"/>
                <a:gd name="connsiteY30" fmla="*/ 144584 h 257907"/>
                <a:gd name="connsiteX31" fmla="*/ 15631 w 214923"/>
                <a:gd name="connsiteY31" fmla="*/ 156307 h 25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923" h="257907">
                  <a:moveTo>
                    <a:pt x="214923" y="0"/>
                  </a:moveTo>
                  <a:cubicBezTo>
                    <a:pt x="172208" y="8541"/>
                    <a:pt x="213728" y="1122"/>
                    <a:pt x="136769" y="7815"/>
                  </a:cubicBezTo>
                  <a:cubicBezTo>
                    <a:pt x="126307" y="8725"/>
                    <a:pt x="115928" y="10420"/>
                    <a:pt x="105508" y="11723"/>
                  </a:cubicBezTo>
                  <a:lnTo>
                    <a:pt x="82061" y="19538"/>
                  </a:lnTo>
                  <a:cubicBezTo>
                    <a:pt x="70716" y="23319"/>
                    <a:pt x="68254" y="22999"/>
                    <a:pt x="58615" y="31261"/>
                  </a:cubicBezTo>
                  <a:cubicBezTo>
                    <a:pt x="53020" y="36056"/>
                    <a:pt x="47071" y="40761"/>
                    <a:pt x="42984" y="46892"/>
                  </a:cubicBezTo>
                  <a:cubicBezTo>
                    <a:pt x="33125" y="61681"/>
                    <a:pt x="38490" y="55294"/>
                    <a:pt x="27354" y="66431"/>
                  </a:cubicBezTo>
                  <a:cubicBezTo>
                    <a:pt x="26051" y="70339"/>
                    <a:pt x="25288" y="74470"/>
                    <a:pt x="23446" y="78154"/>
                  </a:cubicBezTo>
                  <a:cubicBezTo>
                    <a:pt x="21346" y="82355"/>
                    <a:pt x="17538" y="85585"/>
                    <a:pt x="15631" y="89877"/>
                  </a:cubicBezTo>
                  <a:cubicBezTo>
                    <a:pt x="12285" y="97405"/>
                    <a:pt x="7815" y="113323"/>
                    <a:pt x="7815" y="113323"/>
                  </a:cubicBezTo>
                  <a:cubicBezTo>
                    <a:pt x="6513" y="122441"/>
                    <a:pt x="5308" y="131574"/>
                    <a:pt x="3908" y="140677"/>
                  </a:cubicBezTo>
                  <a:cubicBezTo>
                    <a:pt x="2703" y="148508"/>
                    <a:pt x="0" y="156200"/>
                    <a:pt x="0" y="164123"/>
                  </a:cubicBezTo>
                  <a:cubicBezTo>
                    <a:pt x="0" y="176130"/>
                    <a:pt x="7277" y="185010"/>
                    <a:pt x="11723" y="195384"/>
                  </a:cubicBezTo>
                  <a:cubicBezTo>
                    <a:pt x="13346" y="199170"/>
                    <a:pt x="13160" y="203812"/>
                    <a:pt x="15631" y="207107"/>
                  </a:cubicBezTo>
                  <a:cubicBezTo>
                    <a:pt x="21744" y="215258"/>
                    <a:pt x="36044" y="229037"/>
                    <a:pt x="46892" y="234461"/>
                  </a:cubicBezTo>
                  <a:cubicBezTo>
                    <a:pt x="50576" y="236303"/>
                    <a:pt x="54829" y="236746"/>
                    <a:pt x="58615" y="238369"/>
                  </a:cubicBezTo>
                  <a:cubicBezTo>
                    <a:pt x="63969" y="240664"/>
                    <a:pt x="68892" y="243889"/>
                    <a:pt x="74246" y="246184"/>
                  </a:cubicBezTo>
                  <a:cubicBezTo>
                    <a:pt x="78032" y="247807"/>
                    <a:pt x="82008" y="248960"/>
                    <a:pt x="85969" y="250092"/>
                  </a:cubicBezTo>
                  <a:cubicBezTo>
                    <a:pt x="98850" y="253773"/>
                    <a:pt x="107702" y="255220"/>
                    <a:pt x="121138" y="257907"/>
                  </a:cubicBezTo>
                  <a:cubicBezTo>
                    <a:pt x="131559" y="256605"/>
                    <a:pt x="142131" y="256200"/>
                    <a:pt x="152400" y="254000"/>
                  </a:cubicBezTo>
                  <a:cubicBezTo>
                    <a:pt x="160455" y="252274"/>
                    <a:pt x="175846" y="246184"/>
                    <a:pt x="175846" y="246184"/>
                  </a:cubicBezTo>
                  <a:cubicBezTo>
                    <a:pt x="178451" y="242276"/>
                    <a:pt x="181754" y="238753"/>
                    <a:pt x="183661" y="234461"/>
                  </a:cubicBezTo>
                  <a:cubicBezTo>
                    <a:pt x="189101" y="222222"/>
                    <a:pt x="192136" y="208380"/>
                    <a:pt x="195384" y="195384"/>
                  </a:cubicBezTo>
                  <a:cubicBezTo>
                    <a:pt x="194082" y="188871"/>
                    <a:pt x="193088" y="182289"/>
                    <a:pt x="191477" y="175846"/>
                  </a:cubicBezTo>
                  <a:cubicBezTo>
                    <a:pt x="190478" y="171850"/>
                    <a:pt x="190482" y="167036"/>
                    <a:pt x="187569" y="164123"/>
                  </a:cubicBezTo>
                  <a:cubicBezTo>
                    <a:pt x="172417" y="148971"/>
                    <a:pt x="159748" y="147034"/>
                    <a:pt x="140677" y="140677"/>
                  </a:cubicBezTo>
                  <a:lnTo>
                    <a:pt x="128954" y="136769"/>
                  </a:lnTo>
                  <a:cubicBezTo>
                    <a:pt x="125046" y="135466"/>
                    <a:pt x="121227" y="133860"/>
                    <a:pt x="117231" y="132861"/>
                  </a:cubicBezTo>
                  <a:lnTo>
                    <a:pt x="101600" y="128954"/>
                  </a:lnTo>
                  <a:cubicBezTo>
                    <a:pt x="74435" y="131670"/>
                    <a:pt x="68143" y="130394"/>
                    <a:pt x="46892" y="136769"/>
                  </a:cubicBezTo>
                  <a:cubicBezTo>
                    <a:pt x="39001" y="139136"/>
                    <a:pt x="23446" y="144584"/>
                    <a:pt x="23446" y="144584"/>
                  </a:cubicBezTo>
                  <a:cubicBezTo>
                    <a:pt x="14710" y="153321"/>
                    <a:pt x="15631" y="148716"/>
                    <a:pt x="15631" y="156307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Pentagon 17">
                  <a:extLst>
                    <a:ext uri="{FF2B5EF4-FFF2-40B4-BE49-F238E27FC236}">
                      <a16:creationId xmlns:a16="http://schemas.microsoft.com/office/drawing/2014/main" id="{6F1AF12E-D947-AD4C-B183-55874210546A}"/>
                    </a:ext>
                  </a:extLst>
                </p:cNvPr>
                <p:cNvSpPr/>
                <p:nvPr/>
              </p:nvSpPr>
              <p:spPr>
                <a:xfrm>
                  <a:off x="7684815" y="3219938"/>
                  <a:ext cx="1409700" cy="553578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8" name="Pentagon 17">
                  <a:extLst>
                    <a:ext uri="{FF2B5EF4-FFF2-40B4-BE49-F238E27FC236}">
                      <a16:creationId xmlns:a16="http://schemas.microsoft.com/office/drawing/2014/main" id="{6F1AF12E-D947-AD4C-B183-558742105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4815" y="3219938"/>
                  <a:ext cx="1409700" cy="553578"/>
                </a:xfrm>
                <a:prstGeom prst="homePlate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9C8B7A-282D-6B4E-8E5E-ECD9F09A67F5}"/>
                    </a:ext>
                  </a:extLst>
                </p:cNvPr>
                <p:cNvSpPr/>
                <p:nvPr/>
              </p:nvSpPr>
              <p:spPr>
                <a:xfrm>
                  <a:off x="9351574" y="3312459"/>
                  <a:ext cx="1749967" cy="3385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dirty="0"/>
                    <a:t>Probability(</a:t>
                  </a:r>
                  <a14:m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050" dirty="0"/>
                    <a:t> is real) </a:t>
                  </a:r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99C8B7A-282D-6B4E-8E5E-ECD9F09A67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1574" y="3312459"/>
                  <a:ext cx="1749967" cy="338555"/>
                </a:xfrm>
                <a:prstGeom prst="rect">
                  <a:avLst/>
                </a:prstGeom>
                <a:blipFill>
                  <a:blip r:embed="rId7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B8F1207-0C4F-BF41-A338-C3E102FEE518}"/>
                </a:ext>
              </a:extLst>
            </p:cNvPr>
            <p:cNvCxnSpPr>
              <a:stCxn id="9" idx="3"/>
              <a:endCxn id="18" idx="1"/>
            </p:cNvCxnSpPr>
            <p:nvPr/>
          </p:nvCxnSpPr>
          <p:spPr>
            <a:xfrm>
              <a:off x="7251618" y="3088576"/>
              <a:ext cx="433197" cy="408151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D0A7814-4C97-964F-9CD6-343EDC0C94D2}"/>
                </a:ext>
              </a:extLst>
            </p:cNvPr>
            <p:cNvCxnSpPr>
              <a:stCxn id="15" idx="3"/>
              <a:endCxn id="18" idx="1"/>
            </p:cNvCxnSpPr>
            <p:nvPr/>
          </p:nvCxnSpPr>
          <p:spPr>
            <a:xfrm flipV="1">
              <a:off x="7251618" y="3496727"/>
              <a:ext cx="433197" cy="44337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181435F-814D-3945-867A-BFAB8D8ECE85}"/>
                </a:ext>
              </a:extLst>
            </p:cNvPr>
            <p:cNvCxnSpPr>
              <a:stCxn id="18" idx="3"/>
              <a:endCxn id="19" idx="1"/>
            </p:cNvCxnSpPr>
            <p:nvPr/>
          </p:nvCxnSpPr>
          <p:spPr>
            <a:xfrm flipV="1">
              <a:off x="9094514" y="3481736"/>
              <a:ext cx="257060" cy="14991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4F98E3-E79F-C54A-BD3E-9764F40C9A35}"/>
                </a:ext>
              </a:extLst>
            </p:cNvPr>
            <p:cNvSpPr txBox="1"/>
            <p:nvPr/>
          </p:nvSpPr>
          <p:spPr>
            <a:xfrm>
              <a:off x="6188555" y="2286184"/>
              <a:ext cx="15621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Generated image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9E7DC42-A633-6545-8A27-CE5EA4141C9E}"/>
              </a:ext>
            </a:extLst>
          </p:cNvPr>
          <p:cNvSpPr txBox="1"/>
          <p:nvPr/>
        </p:nvSpPr>
        <p:spPr>
          <a:xfrm>
            <a:off x="1061358" y="2187278"/>
            <a:ext cx="579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Labels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35D471-1F17-9441-9B56-F4978C3788B2}"/>
              </a:ext>
            </a:extLst>
          </p:cNvPr>
          <p:cNvSpPr txBox="1"/>
          <p:nvPr/>
        </p:nvSpPr>
        <p:spPr>
          <a:xfrm>
            <a:off x="4616200" y="2117138"/>
            <a:ext cx="105727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Critic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7EA918-0B87-714C-8D7E-A943FC756480}"/>
              </a:ext>
            </a:extLst>
          </p:cNvPr>
          <p:cNvSpPr txBox="1"/>
          <p:nvPr/>
        </p:nvSpPr>
        <p:spPr>
          <a:xfrm>
            <a:off x="3621944" y="4362692"/>
            <a:ext cx="579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/>
              <a:t>Labels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6764AB7-495B-214B-9FEA-FC9EE029CADA}"/>
              </a:ext>
            </a:extLst>
          </p:cNvPr>
          <p:cNvCxnSpPr>
            <a:stCxn id="2" idx="3"/>
          </p:cNvCxnSpPr>
          <p:nvPr/>
        </p:nvCxnSpPr>
        <p:spPr>
          <a:xfrm flipV="1">
            <a:off x="1641023" y="1710216"/>
            <a:ext cx="538454" cy="6040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2877EDB-A090-EB46-BEAF-620BF08A6126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201609" y="4185883"/>
            <a:ext cx="476503" cy="3037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0BFC460-9809-9A42-9250-FC4112DFB3AD}"/>
              </a:ext>
            </a:extLst>
          </p:cNvPr>
          <p:cNvCxnSpPr>
            <a:stCxn id="27" idx="3"/>
          </p:cNvCxnSpPr>
          <p:nvPr/>
        </p:nvCxnSpPr>
        <p:spPr>
          <a:xfrm flipV="1">
            <a:off x="4201609" y="4191940"/>
            <a:ext cx="2382810" cy="2977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76251DE-7B53-0240-B951-4E0159880FB2}"/>
              </a:ext>
            </a:extLst>
          </p:cNvPr>
          <p:cNvCxnSpPr>
            <a:stCxn id="27" idx="3"/>
          </p:cNvCxnSpPr>
          <p:nvPr/>
        </p:nvCxnSpPr>
        <p:spPr>
          <a:xfrm flipV="1">
            <a:off x="4201609" y="4238282"/>
            <a:ext cx="2724124" cy="25136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31742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4"/>
                <a:ext cx="7577254" cy="3849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Conditional adversarial learning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Formally, the objective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1200" dirty="0"/>
                  <a:t> is written as:</a:t>
                </a:r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argma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b="1" dirty="0"/>
                  <a:t>Note</a:t>
                </a:r>
                <a:r>
                  <a:rPr lang="en-US" sz="1200" dirty="0"/>
                  <a:t>: the conditioning variable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200" dirty="0"/>
                  <a:t> can be a label, but it could also contain side covariates, attributes, captions, </a:t>
                </a:r>
                <a:r>
                  <a:rPr lang="en-US" sz="1200" i="1" dirty="0"/>
                  <a:t>etc.</a:t>
                </a:r>
                <a:r>
                  <a:rPr lang="en-US" sz="12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4"/>
                <a:ext cx="7577254" cy="3849644"/>
              </a:xfrm>
              <a:prstGeom prst="rect">
                <a:avLst/>
              </a:prstGeom>
              <a:blipFill>
                <a:blip r:embed="rId2"/>
                <a:stretch>
                  <a:fillRect l="-335" t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9256E0A9-8E52-D644-95CF-6E222DC4A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757" y="695325"/>
            <a:ext cx="2906486" cy="246481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2FA2EE0-9DAF-8546-A342-2DB029597B20}"/>
              </a:ext>
            </a:extLst>
          </p:cNvPr>
          <p:cNvSpPr/>
          <p:nvPr/>
        </p:nvSpPr>
        <p:spPr>
          <a:xfrm>
            <a:off x="3273879" y="848896"/>
            <a:ext cx="1207745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E129C4-65A9-454E-A39F-8A01BEA16754}"/>
              </a:ext>
            </a:extLst>
          </p:cNvPr>
          <p:cNvSpPr/>
          <p:nvPr/>
        </p:nvSpPr>
        <p:spPr>
          <a:xfrm>
            <a:off x="3504757" y="1893925"/>
            <a:ext cx="618018" cy="179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0CCC36-DEFC-1A4F-B9F5-B0303A1B58B4}"/>
              </a:ext>
            </a:extLst>
          </p:cNvPr>
          <p:cNvSpPr txBox="1"/>
          <p:nvPr/>
        </p:nvSpPr>
        <p:spPr>
          <a:xfrm>
            <a:off x="3465001" y="2054291"/>
            <a:ext cx="7553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Generator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224807-BD12-5A46-94EA-E0326BCD8BF8}"/>
              </a:ext>
            </a:extLst>
          </p:cNvPr>
          <p:cNvSpPr txBox="1"/>
          <p:nvPr/>
        </p:nvSpPr>
        <p:spPr>
          <a:xfrm>
            <a:off x="3367401" y="906456"/>
            <a:ext cx="7553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Critic</a:t>
            </a:r>
          </a:p>
        </p:txBody>
      </p:sp>
    </p:spTree>
    <p:extLst>
      <p:ext uri="{BB962C8B-B14F-4D97-AF65-F5344CB8AC3E}">
        <p14:creationId xmlns:p14="http://schemas.microsoft.com/office/powerpoint/2010/main" val="2286198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4"/>
            <a:ext cx="7577254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Sampling from discrete distributions 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b="1" dirty="0"/>
              <a:t>Example 2</a:t>
            </a:r>
            <a:r>
              <a:rPr lang="en-US" sz="1200" dirty="0"/>
              <a:t>: die rolling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Observations take 6 values: 1, 2, …, 6, each one happening with equal probability (equally likely).</a:t>
            </a:r>
          </a:p>
          <a:p>
            <a:endParaRPr lang="en-US" sz="1200" dirty="0"/>
          </a:p>
          <a:p>
            <a:pPr algn="ctr"/>
            <a:r>
              <a:rPr lang="en-US" sz="1200" dirty="0"/>
              <a:t>Probability(1) = Probability(2) = … = Probability(6) = 1/6</a:t>
            </a:r>
          </a:p>
          <a:p>
            <a:endParaRPr lang="en-US" sz="1200" dirty="0"/>
          </a:p>
          <a:p>
            <a:r>
              <a:rPr lang="en-US" sz="1200" b="1" dirty="0"/>
              <a:t>Assumption</a:t>
            </a:r>
            <a:r>
              <a:rPr lang="en-US" sz="1200" dirty="0"/>
              <a:t>: the die is fair.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B7352-EA3B-A14B-90C2-BCCA9ACCB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028700"/>
            <a:ext cx="30861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531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/>
              <p:nvPr/>
            </p:nvSpPr>
            <p:spPr>
              <a:xfrm>
                <a:off x="733193" y="390384"/>
                <a:ext cx="7577254" cy="38496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b="1" dirty="0">
                    <a:solidFill>
                      <a:srgbClr val="001A57"/>
                    </a:solidFill>
                  </a:rPr>
                  <a:t>Conditional adversarial learning</a:t>
                </a:r>
                <a:endParaRPr lang="en-US" sz="1200" b="1" dirty="0">
                  <a:solidFill>
                    <a:srgbClr val="001A57"/>
                  </a:solidFill>
                </a:endParaRPr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dirty="0"/>
                  <a:t>Formally, the objective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d>
                  </m:oMath>
                </a14:m>
                <a:r>
                  <a:rPr lang="en-US" sz="1200" dirty="0"/>
                  <a:t> is written as:</a:t>
                </a:r>
              </a:p>
              <a:p>
                <a:endParaRPr lang="en-US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fName>
                        <m: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</a:rPr>
                            <m:t>argma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2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𝔼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func>
                            <m:func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sz="12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</m:fName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𝜖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1200" dirty="0"/>
              </a:p>
              <a:p>
                <a:endParaRPr lang="en-US" sz="1200" dirty="0"/>
              </a:p>
              <a:p>
                <a:r>
                  <a:rPr lang="en-US" sz="1200" b="1" dirty="0"/>
                  <a:t>Note</a:t>
                </a:r>
                <a:r>
                  <a:rPr lang="en-US" sz="1200" dirty="0"/>
                  <a:t>: the conditioning variable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200" dirty="0"/>
                  <a:t> can be a label, but it could also contain side covariates, attributes, captions, </a:t>
                </a:r>
                <a:r>
                  <a:rPr lang="en-US" sz="1200" i="1" dirty="0"/>
                  <a:t>etc.</a:t>
                </a:r>
                <a:r>
                  <a:rPr lang="en-US" sz="1200" dirty="0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248DEA0-FC18-9444-B604-C768A3D9C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93" y="390384"/>
                <a:ext cx="7577254" cy="3849644"/>
              </a:xfrm>
              <a:prstGeom prst="rect">
                <a:avLst/>
              </a:prstGeom>
              <a:blipFill>
                <a:blip r:embed="rId2"/>
                <a:stretch>
                  <a:fillRect l="-335" t="-3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9256E0A9-8E52-D644-95CF-6E222DC4A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757" y="695325"/>
            <a:ext cx="2906486" cy="246481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2FA2EE0-9DAF-8546-A342-2DB029597B20}"/>
              </a:ext>
            </a:extLst>
          </p:cNvPr>
          <p:cNvSpPr/>
          <p:nvPr/>
        </p:nvSpPr>
        <p:spPr>
          <a:xfrm>
            <a:off x="3273879" y="848896"/>
            <a:ext cx="1207745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8E129C4-65A9-454E-A39F-8A01BEA16754}"/>
              </a:ext>
            </a:extLst>
          </p:cNvPr>
          <p:cNvSpPr/>
          <p:nvPr/>
        </p:nvSpPr>
        <p:spPr>
          <a:xfrm>
            <a:off x="3504757" y="1893925"/>
            <a:ext cx="618018" cy="179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00CCC36-DEFC-1A4F-B9F5-B0303A1B58B4}"/>
              </a:ext>
            </a:extLst>
          </p:cNvPr>
          <p:cNvSpPr txBox="1"/>
          <p:nvPr/>
        </p:nvSpPr>
        <p:spPr>
          <a:xfrm>
            <a:off x="3465001" y="2054291"/>
            <a:ext cx="7553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Generator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224807-BD12-5A46-94EA-E0326BCD8BF8}"/>
              </a:ext>
            </a:extLst>
          </p:cNvPr>
          <p:cNvSpPr txBox="1"/>
          <p:nvPr/>
        </p:nvSpPr>
        <p:spPr>
          <a:xfrm>
            <a:off x="3367401" y="906456"/>
            <a:ext cx="75537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Critic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B919CDE-F289-1C41-ABA4-8802BC1A0A48}"/>
                  </a:ext>
                </a:extLst>
              </p:cNvPr>
              <p:cNvSpPr/>
              <p:nvPr/>
            </p:nvSpPr>
            <p:spPr>
              <a:xfrm>
                <a:off x="6438353" y="891393"/>
                <a:ext cx="8682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B919CDE-F289-1C41-ABA4-8802BC1A0A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353" y="891393"/>
                <a:ext cx="868251" cy="276999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19D7BC-6544-BE4A-8E5E-C1664D9FD543}"/>
                  </a:ext>
                </a:extLst>
              </p:cNvPr>
              <p:cNvSpPr/>
              <p:nvPr/>
            </p:nvSpPr>
            <p:spPr>
              <a:xfrm>
                <a:off x="6438353" y="2031103"/>
                <a:ext cx="84984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𝜖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519D7BC-6544-BE4A-8E5E-C1664D9FD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353" y="2031103"/>
                <a:ext cx="849848" cy="276999"/>
              </a:xfrm>
              <a:prstGeom prst="rect">
                <a:avLst/>
              </a:prstGeom>
              <a:blipFill>
                <a:blip r:embed="rId5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AFA221D-5B28-F741-A7D6-4F5B1A8E1B72}"/>
              </a:ext>
            </a:extLst>
          </p:cNvPr>
          <p:cNvSpPr txBox="1"/>
          <p:nvPr/>
        </p:nvSpPr>
        <p:spPr>
          <a:xfrm>
            <a:off x="6226264" y="1434363"/>
            <a:ext cx="933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Labels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C70222-AD35-3E4A-A995-E3BFD5DACA9C}"/>
              </a:ext>
            </a:extLst>
          </p:cNvPr>
          <p:cNvSpPr txBox="1"/>
          <p:nvPr/>
        </p:nvSpPr>
        <p:spPr>
          <a:xfrm>
            <a:off x="401771" y="2669092"/>
            <a:ext cx="21139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Sample from Uniform(0,1)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124666-2B37-EC49-AA13-99FD146C4FA8}"/>
              </a:ext>
            </a:extLst>
          </p:cNvPr>
          <p:cNvSpPr txBox="1"/>
          <p:nvPr/>
        </p:nvSpPr>
        <p:spPr>
          <a:xfrm>
            <a:off x="401771" y="1332017"/>
            <a:ext cx="2616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Sample from empirical distribution (bag of objects)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1E054F-3744-304B-8048-63751BD4D708}"/>
              </a:ext>
            </a:extLst>
          </p:cNvPr>
          <p:cNvCxnSpPr/>
          <p:nvPr/>
        </p:nvCxnSpPr>
        <p:spPr>
          <a:xfrm>
            <a:off x="2700867" y="1572862"/>
            <a:ext cx="4178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605FD3C-CEA5-9E4A-BEBE-667411826730}"/>
              </a:ext>
            </a:extLst>
          </p:cNvPr>
          <p:cNvCxnSpPr/>
          <p:nvPr/>
        </p:nvCxnSpPr>
        <p:spPr>
          <a:xfrm>
            <a:off x="2252133" y="2807591"/>
            <a:ext cx="11152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944FD9-E0A4-0843-8B18-687021355EAA}"/>
              </a:ext>
            </a:extLst>
          </p:cNvPr>
          <p:cNvCxnSpPr/>
          <p:nvPr/>
        </p:nvCxnSpPr>
        <p:spPr>
          <a:xfrm flipH="1">
            <a:off x="5207000" y="1029892"/>
            <a:ext cx="12313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BA0987-8799-C149-81EC-E4BD2AED6602}"/>
              </a:ext>
            </a:extLst>
          </p:cNvPr>
          <p:cNvCxnSpPr/>
          <p:nvPr/>
        </p:nvCxnSpPr>
        <p:spPr>
          <a:xfrm flipH="1">
            <a:off x="5156200" y="2169602"/>
            <a:ext cx="12821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FDF35E-BB6C-1147-810C-6D1692D811C8}"/>
              </a:ext>
            </a:extLst>
          </p:cNvPr>
          <p:cNvCxnSpPr/>
          <p:nvPr/>
        </p:nvCxnSpPr>
        <p:spPr>
          <a:xfrm flipH="1">
            <a:off x="5892800" y="1572862"/>
            <a:ext cx="33346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FAED6D-8E1E-6049-8037-6A90FF324CF2}"/>
              </a:ext>
            </a:extLst>
          </p:cNvPr>
          <p:cNvCxnSpPr>
            <a:stCxn id="5" idx="1"/>
          </p:cNvCxnSpPr>
          <p:nvPr/>
        </p:nvCxnSpPr>
        <p:spPr>
          <a:xfrm flipH="1">
            <a:off x="5731933" y="1572863"/>
            <a:ext cx="494331" cy="10962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75978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4"/>
            <a:ext cx="757725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Adversarial disentanglement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endParaRPr lang="en-US" sz="12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EFC3F9B-E595-CB45-A65F-36F228A92DEE}"/>
              </a:ext>
            </a:extLst>
          </p:cNvPr>
          <p:cNvGrpSpPr/>
          <p:nvPr/>
        </p:nvGrpSpPr>
        <p:grpSpPr>
          <a:xfrm>
            <a:off x="733193" y="1082881"/>
            <a:ext cx="7999060" cy="2944814"/>
            <a:chOff x="762145" y="910042"/>
            <a:chExt cx="7999060" cy="29448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CAFA75-1858-FD48-AADA-07CA6A6DA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816" y="1370774"/>
              <a:ext cx="466725" cy="4667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entagon 8">
                  <a:extLst>
                    <a:ext uri="{FF2B5EF4-FFF2-40B4-BE49-F238E27FC236}">
                      <a16:creationId xmlns:a16="http://schemas.microsoft.com/office/drawing/2014/main" id="{5E8E1619-AC48-B845-AD26-2D0FAC6318DE}"/>
                    </a:ext>
                  </a:extLst>
                </p:cNvPr>
                <p:cNvSpPr/>
                <p:nvPr/>
              </p:nvSpPr>
              <p:spPr>
                <a:xfrm>
                  <a:off x="2095728" y="1389660"/>
                  <a:ext cx="1057275" cy="415183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" name="Pentagon 8">
                  <a:extLst>
                    <a:ext uri="{FF2B5EF4-FFF2-40B4-BE49-F238E27FC236}">
                      <a16:creationId xmlns:a16="http://schemas.microsoft.com/office/drawing/2014/main" id="{5E8E1619-AC48-B845-AD26-2D0FAC6318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5728" y="1389660"/>
                  <a:ext cx="1057275" cy="415183"/>
                </a:xfrm>
                <a:prstGeom prst="homePlat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Pentagon 9">
                  <a:extLst>
                    <a:ext uri="{FF2B5EF4-FFF2-40B4-BE49-F238E27FC236}">
                      <a16:creationId xmlns:a16="http://schemas.microsoft.com/office/drawing/2014/main" id="{D0C57D3B-5D3C-A44C-ACC0-F0A938A926A4}"/>
                    </a:ext>
                  </a:extLst>
                </p:cNvPr>
                <p:cNvSpPr/>
                <p:nvPr/>
              </p:nvSpPr>
              <p:spPr>
                <a:xfrm>
                  <a:off x="4664882" y="3062553"/>
                  <a:ext cx="1057275" cy="415183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" name="Pentagon 9">
                  <a:extLst>
                    <a:ext uri="{FF2B5EF4-FFF2-40B4-BE49-F238E27FC236}">
                      <a16:creationId xmlns:a16="http://schemas.microsoft.com/office/drawing/2014/main" id="{D0C57D3B-5D3C-A44C-ACC0-F0A938A926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882" y="3062553"/>
                  <a:ext cx="1057275" cy="415183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6753FE-C238-E94D-B1B4-6015DDB57389}"/>
                </a:ext>
              </a:extLst>
            </p:cNvPr>
            <p:cNvSpPr txBox="1"/>
            <p:nvPr/>
          </p:nvSpPr>
          <p:spPr>
            <a:xfrm>
              <a:off x="2095728" y="1904964"/>
              <a:ext cx="1057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Encoder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1AA149-51F5-4446-A313-E57A76C1722D}"/>
                </a:ext>
              </a:extLst>
            </p:cNvPr>
            <p:cNvSpPr txBox="1"/>
            <p:nvPr/>
          </p:nvSpPr>
          <p:spPr>
            <a:xfrm>
              <a:off x="4588679" y="3577857"/>
              <a:ext cx="1057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Style critic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D169122-C771-2C48-8247-891642AF5DC2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1229541" y="1597252"/>
              <a:ext cx="866187" cy="6884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BE6184A-3139-9B42-A742-FEA93B4198C2}"/>
                </a:ext>
              </a:extLst>
            </p:cNvPr>
            <p:cNvCxnSpPr>
              <a:cxnSpLocks/>
              <a:stCxn id="9" idx="3"/>
              <a:endCxn id="26" idx="1"/>
            </p:cNvCxnSpPr>
            <p:nvPr/>
          </p:nvCxnSpPr>
          <p:spPr>
            <a:xfrm>
              <a:off x="3153003" y="1597252"/>
              <a:ext cx="310996" cy="12132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22B5F81-F770-2D4D-BF0E-6848AFEA8ED9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3618400" y="1759425"/>
              <a:ext cx="970279" cy="1303128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728C2D6-25F4-9D48-B22F-DEB41402F2B2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5722157" y="3269100"/>
              <a:ext cx="330572" cy="104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Pentagon 21">
                  <a:extLst>
                    <a:ext uri="{FF2B5EF4-FFF2-40B4-BE49-F238E27FC236}">
                      <a16:creationId xmlns:a16="http://schemas.microsoft.com/office/drawing/2014/main" id="{BAEB5B27-ACB4-3D4B-A36C-87D645B6E053}"/>
                    </a:ext>
                  </a:extLst>
                </p:cNvPr>
                <p:cNvSpPr/>
                <p:nvPr/>
              </p:nvSpPr>
              <p:spPr>
                <a:xfrm>
                  <a:off x="4019190" y="1391296"/>
                  <a:ext cx="1057275" cy="415183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2" name="Pentagon 21">
                  <a:extLst>
                    <a:ext uri="{FF2B5EF4-FFF2-40B4-BE49-F238E27FC236}">
                      <a16:creationId xmlns:a16="http://schemas.microsoft.com/office/drawing/2014/main" id="{BAEB5B27-ACB4-3D4B-A36C-87D645B6E0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0" y="1391296"/>
                  <a:ext cx="1057275" cy="415183"/>
                </a:xfrm>
                <a:prstGeom prst="homePlat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240209E-5ABD-9548-A216-97E994823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7038" y="1364480"/>
              <a:ext cx="466725" cy="4667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0D5D56-6951-F248-8F8D-4CA675CE0B9F}"/>
                </a:ext>
              </a:extLst>
            </p:cNvPr>
            <p:cNvSpPr txBox="1"/>
            <p:nvPr/>
          </p:nvSpPr>
          <p:spPr>
            <a:xfrm>
              <a:off x="4019190" y="1906600"/>
              <a:ext cx="10572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7FE01E-F262-0641-9C6E-2B77F5FE5BA3}"/>
                </a:ext>
              </a:extLst>
            </p:cNvPr>
            <p:cNvSpPr txBox="1"/>
            <p:nvPr/>
          </p:nvSpPr>
          <p:spPr>
            <a:xfrm>
              <a:off x="5054613" y="2641770"/>
              <a:ext cx="11715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Real image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C82C9D1-824D-1D4E-B227-C2D396885943}"/>
                    </a:ext>
                  </a:extLst>
                </p:cNvPr>
                <p:cNvSpPr/>
                <p:nvPr/>
              </p:nvSpPr>
              <p:spPr>
                <a:xfrm>
                  <a:off x="3463999" y="1459343"/>
                  <a:ext cx="308802" cy="3000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35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r>
                    <a:rPr lang="en-US" sz="1350" dirty="0"/>
                    <a:t> </a:t>
                  </a: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C82C9D1-824D-1D4E-B227-C2D3968859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3999" y="1459343"/>
                  <a:ext cx="308802" cy="30008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A9C299-8DF8-3344-A865-52ACA41A02B8}"/>
                </a:ext>
              </a:extLst>
            </p:cNvPr>
            <p:cNvCxnSpPr>
              <a:stCxn id="26" idx="3"/>
              <a:endCxn id="22" idx="1"/>
            </p:cNvCxnSpPr>
            <p:nvPr/>
          </p:nvCxnSpPr>
          <p:spPr>
            <a:xfrm flipV="1">
              <a:off x="3772801" y="1598888"/>
              <a:ext cx="246389" cy="10496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4308CA3-E694-B940-85CD-1C684ED91ECE}"/>
                </a:ext>
              </a:extLst>
            </p:cNvPr>
            <p:cNvCxnSpPr>
              <a:stCxn id="22" idx="3"/>
              <a:endCxn id="23" idx="1"/>
            </p:cNvCxnSpPr>
            <p:nvPr/>
          </p:nvCxnSpPr>
          <p:spPr>
            <a:xfrm flipV="1">
              <a:off x="5076465" y="1597843"/>
              <a:ext cx="330572" cy="104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1CDC0D0-6159-5E4F-AC87-F63DD983E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7038" y="2003125"/>
              <a:ext cx="466725" cy="466725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6ABAFB-E162-8E4F-9853-FD52B2B85DEE}"/>
                </a:ext>
              </a:extLst>
            </p:cNvPr>
            <p:cNvSpPr/>
            <p:nvPr/>
          </p:nvSpPr>
          <p:spPr>
            <a:xfrm>
              <a:off x="5481834" y="1459343"/>
              <a:ext cx="322385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3EB1AB9-84AC-6841-965C-4A35DB10F613}"/>
                </a:ext>
              </a:extLst>
            </p:cNvPr>
            <p:cNvSpPr/>
            <p:nvPr/>
          </p:nvSpPr>
          <p:spPr>
            <a:xfrm>
              <a:off x="5560965" y="1502934"/>
              <a:ext cx="161192" cy="193430"/>
            </a:xfrm>
            <a:custGeom>
              <a:avLst/>
              <a:gdLst>
                <a:gd name="connsiteX0" fmla="*/ 214923 w 214923"/>
                <a:gd name="connsiteY0" fmla="*/ 0 h 257907"/>
                <a:gd name="connsiteX1" fmla="*/ 136769 w 214923"/>
                <a:gd name="connsiteY1" fmla="*/ 7815 h 257907"/>
                <a:gd name="connsiteX2" fmla="*/ 105508 w 214923"/>
                <a:gd name="connsiteY2" fmla="*/ 11723 h 257907"/>
                <a:gd name="connsiteX3" fmla="*/ 82061 w 214923"/>
                <a:gd name="connsiteY3" fmla="*/ 19538 h 257907"/>
                <a:gd name="connsiteX4" fmla="*/ 58615 w 214923"/>
                <a:gd name="connsiteY4" fmla="*/ 31261 h 257907"/>
                <a:gd name="connsiteX5" fmla="*/ 42984 w 214923"/>
                <a:gd name="connsiteY5" fmla="*/ 46892 h 257907"/>
                <a:gd name="connsiteX6" fmla="*/ 27354 w 214923"/>
                <a:gd name="connsiteY6" fmla="*/ 66431 h 257907"/>
                <a:gd name="connsiteX7" fmla="*/ 23446 w 214923"/>
                <a:gd name="connsiteY7" fmla="*/ 78154 h 257907"/>
                <a:gd name="connsiteX8" fmla="*/ 15631 w 214923"/>
                <a:gd name="connsiteY8" fmla="*/ 89877 h 257907"/>
                <a:gd name="connsiteX9" fmla="*/ 7815 w 214923"/>
                <a:gd name="connsiteY9" fmla="*/ 113323 h 257907"/>
                <a:gd name="connsiteX10" fmla="*/ 3908 w 214923"/>
                <a:gd name="connsiteY10" fmla="*/ 140677 h 257907"/>
                <a:gd name="connsiteX11" fmla="*/ 0 w 214923"/>
                <a:gd name="connsiteY11" fmla="*/ 164123 h 257907"/>
                <a:gd name="connsiteX12" fmla="*/ 11723 w 214923"/>
                <a:gd name="connsiteY12" fmla="*/ 195384 h 257907"/>
                <a:gd name="connsiteX13" fmla="*/ 15631 w 214923"/>
                <a:gd name="connsiteY13" fmla="*/ 207107 h 257907"/>
                <a:gd name="connsiteX14" fmla="*/ 46892 w 214923"/>
                <a:gd name="connsiteY14" fmla="*/ 234461 h 257907"/>
                <a:gd name="connsiteX15" fmla="*/ 58615 w 214923"/>
                <a:gd name="connsiteY15" fmla="*/ 238369 h 257907"/>
                <a:gd name="connsiteX16" fmla="*/ 74246 w 214923"/>
                <a:gd name="connsiteY16" fmla="*/ 246184 h 257907"/>
                <a:gd name="connsiteX17" fmla="*/ 85969 w 214923"/>
                <a:gd name="connsiteY17" fmla="*/ 250092 h 257907"/>
                <a:gd name="connsiteX18" fmla="*/ 121138 w 214923"/>
                <a:gd name="connsiteY18" fmla="*/ 257907 h 257907"/>
                <a:gd name="connsiteX19" fmla="*/ 152400 w 214923"/>
                <a:gd name="connsiteY19" fmla="*/ 254000 h 257907"/>
                <a:gd name="connsiteX20" fmla="*/ 175846 w 214923"/>
                <a:gd name="connsiteY20" fmla="*/ 246184 h 257907"/>
                <a:gd name="connsiteX21" fmla="*/ 183661 w 214923"/>
                <a:gd name="connsiteY21" fmla="*/ 234461 h 257907"/>
                <a:gd name="connsiteX22" fmla="*/ 195384 w 214923"/>
                <a:gd name="connsiteY22" fmla="*/ 195384 h 257907"/>
                <a:gd name="connsiteX23" fmla="*/ 191477 w 214923"/>
                <a:gd name="connsiteY23" fmla="*/ 175846 h 257907"/>
                <a:gd name="connsiteX24" fmla="*/ 187569 w 214923"/>
                <a:gd name="connsiteY24" fmla="*/ 164123 h 257907"/>
                <a:gd name="connsiteX25" fmla="*/ 140677 w 214923"/>
                <a:gd name="connsiteY25" fmla="*/ 140677 h 257907"/>
                <a:gd name="connsiteX26" fmla="*/ 128954 w 214923"/>
                <a:gd name="connsiteY26" fmla="*/ 136769 h 257907"/>
                <a:gd name="connsiteX27" fmla="*/ 117231 w 214923"/>
                <a:gd name="connsiteY27" fmla="*/ 132861 h 257907"/>
                <a:gd name="connsiteX28" fmla="*/ 101600 w 214923"/>
                <a:gd name="connsiteY28" fmla="*/ 128954 h 257907"/>
                <a:gd name="connsiteX29" fmla="*/ 46892 w 214923"/>
                <a:gd name="connsiteY29" fmla="*/ 136769 h 257907"/>
                <a:gd name="connsiteX30" fmla="*/ 23446 w 214923"/>
                <a:gd name="connsiteY30" fmla="*/ 144584 h 257907"/>
                <a:gd name="connsiteX31" fmla="*/ 15631 w 214923"/>
                <a:gd name="connsiteY31" fmla="*/ 156307 h 25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923" h="257907">
                  <a:moveTo>
                    <a:pt x="214923" y="0"/>
                  </a:moveTo>
                  <a:cubicBezTo>
                    <a:pt x="172208" y="8541"/>
                    <a:pt x="213728" y="1122"/>
                    <a:pt x="136769" y="7815"/>
                  </a:cubicBezTo>
                  <a:cubicBezTo>
                    <a:pt x="126307" y="8725"/>
                    <a:pt x="115928" y="10420"/>
                    <a:pt x="105508" y="11723"/>
                  </a:cubicBezTo>
                  <a:lnTo>
                    <a:pt x="82061" y="19538"/>
                  </a:lnTo>
                  <a:cubicBezTo>
                    <a:pt x="70716" y="23319"/>
                    <a:pt x="68254" y="22999"/>
                    <a:pt x="58615" y="31261"/>
                  </a:cubicBezTo>
                  <a:cubicBezTo>
                    <a:pt x="53020" y="36056"/>
                    <a:pt x="47071" y="40761"/>
                    <a:pt x="42984" y="46892"/>
                  </a:cubicBezTo>
                  <a:cubicBezTo>
                    <a:pt x="33125" y="61681"/>
                    <a:pt x="38490" y="55294"/>
                    <a:pt x="27354" y="66431"/>
                  </a:cubicBezTo>
                  <a:cubicBezTo>
                    <a:pt x="26051" y="70339"/>
                    <a:pt x="25288" y="74470"/>
                    <a:pt x="23446" y="78154"/>
                  </a:cubicBezTo>
                  <a:cubicBezTo>
                    <a:pt x="21346" y="82355"/>
                    <a:pt x="17538" y="85585"/>
                    <a:pt x="15631" y="89877"/>
                  </a:cubicBezTo>
                  <a:cubicBezTo>
                    <a:pt x="12285" y="97405"/>
                    <a:pt x="7815" y="113323"/>
                    <a:pt x="7815" y="113323"/>
                  </a:cubicBezTo>
                  <a:cubicBezTo>
                    <a:pt x="6513" y="122441"/>
                    <a:pt x="5308" y="131574"/>
                    <a:pt x="3908" y="140677"/>
                  </a:cubicBezTo>
                  <a:cubicBezTo>
                    <a:pt x="2703" y="148508"/>
                    <a:pt x="0" y="156200"/>
                    <a:pt x="0" y="164123"/>
                  </a:cubicBezTo>
                  <a:cubicBezTo>
                    <a:pt x="0" y="176130"/>
                    <a:pt x="7277" y="185010"/>
                    <a:pt x="11723" y="195384"/>
                  </a:cubicBezTo>
                  <a:cubicBezTo>
                    <a:pt x="13346" y="199170"/>
                    <a:pt x="13160" y="203812"/>
                    <a:pt x="15631" y="207107"/>
                  </a:cubicBezTo>
                  <a:cubicBezTo>
                    <a:pt x="21744" y="215258"/>
                    <a:pt x="36044" y="229037"/>
                    <a:pt x="46892" y="234461"/>
                  </a:cubicBezTo>
                  <a:cubicBezTo>
                    <a:pt x="50576" y="236303"/>
                    <a:pt x="54829" y="236746"/>
                    <a:pt x="58615" y="238369"/>
                  </a:cubicBezTo>
                  <a:cubicBezTo>
                    <a:pt x="63969" y="240664"/>
                    <a:pt x="68892" y="243889"/>
                    <a:pt x="74246" y="246184"/>
                  </a:cubicBezTo>
                  <a:cubicBezTo>
                    <a:pt x="78032" y="247807"/>
                    <a:pt x="82008" y="248960"/>
                    <a:pt x="85969" y="250092"/>
                  </a:cubicBezTo>
                  <a:cubicBezTo>
                    <a:pt x="98850" y="253773"/>
                    <a:pt x="107702" y="255220"/>
                    <a:pt x="121138" y="257907"/>
                  </a:cubicBezTo>
                  <a:cubicBezTo>
                    <a:pt x="131559" y="256605"/>
                    <a:pt x="142131" y="256200"/>
                    <a:pt x="152400" y="254000"/>
                  </a:cubicBezTo>
                  <a:cubicBezTo>
                    <a:pt x="160455" y="252274"/>
                    <a:pt x="175846" y="246184"/>
                    <a:pt x="175846" y="246184"/>
                  </a:cubicBezTo>
                  <a:cubicBezTo>
                    <a:pt x="178451" y="242276"/>
                    <a:pt x="181754" y="238753"/>
                    <a:pt x="183661" y="234461"/>
                  </a:cubicBezTo>
                  <a:cubicBezTo>
                    <a:pt x="189101" y="222222"/>
                    <a:pt x="192136" y="208380"/>
                    <a:pt x="195384" y="195384"/>
                  </a:cubicBezTo>
                  <a:cubicBezTo>
                    <a:pt x="194082" y="188871"/>
                    <a:pt x="193088" y="182289"/>
                    <a:pt x="191477" y="175846"/>
                  </a:cubicBezTo>
                  <a:cubicBezTo>
                    <a:pt x="190478" y="171850"/>
                    <a:pt x="190482" y="167036"/>
                    <a:pt x="187569" y="164123"/>
                  </a:cubicBezTo>
                  <a:cubicBezTo>
                    <a:pt x="172417" y="148971"/>
                    <a:pt x="159748" y="147034"/>
                    <a:pt x="140677" y="140677"/>
                  </a:cubicBezTo>
                  <a:lnTo>
                    <a:pt x="128954" y="136769"/>
                  </a:lnTo>
                  <a:cubicBezTo>
                    <a:pt x="125046" y="135466"/>
                    <a:pt x="121227" y="133860"/>
                    <a:pt x="117231" y="132861"/>
                  </a:cubicBezTo>
                  <a:lnTo>
                    <a:pt x="101600" y="128954"/>
                  </a:lnTo>
                  <a:cubicBezTo>
                    <a:pt x="74435" y="131670"/>
                    <a:pt x="68143" y="130394"/>
                    <a:pt x="46892" y="136769"/>
                  </a:cubicBezTo>
                  <a:cubicBezTo>
                    <a:pt x="39001" y="139136"/>
                    <a:pt x="23446" y="144584"/>
                    <a:pt x="23446" y="144584"/>
                  </a:cubicBezTo>
                  <a:cubicBezTo>
                    <a:pt x="14710" y="153321"/>
                    <a:pt x="15631" y="148716"/>
                    <a:pt x="15631" y="156307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Pentagon 31">
                  <a:extLst>
                    <a:ext uri="{FF2B5EF4-FFF2-40B4-BE49-F238E27FC236}">
                      <a16:creationId xmlns:a16="http://schemas.microsoft.com/office/drawing/2014/main" id="{F6E2A08D-B2A1-7E4B-87BA-36809DCBF9F4}"/>
                    </a:ext>
                  </a:extLst>
                </p:cNvPr>
                <p:cNvSpPr/>
                <p:nvPr/>
              </p:nvSpPr>
              <p:spPr>
                <a:xfrm>
                  <a:off x="6198660" y="1696364"/>
                  <a:ext cx="1057275" cy="415183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2" name="Pentagon 31">
                  <a:extLst>
                    <a:ext uri="{FF2B5EF4-FFF2-40B4-BE49-F238E27FC236}">
                      <a16:creationId xmlns:a16="http://schemas.microsoft.com/office/drawing/2014/main" id="{F6E2A08D-B2A1-7E4B-87BA-36809DCBF9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660" y="1696364"/>
                  <a:ext cx="1057275" cy="415183"/>
                </a:xfrm>
                <a:prstGeom prst="homePlat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F071051-3C23-6849-9323-446224214D90}"/>
                    </a:ext>
                  </a:extLst>
                </p:cNvPr>
                <p:cNvSpPr/>
                <p:nvPr/>
              </p:nvSpPr>
              <p:spPr>
                <a:xfrm>
                  <a:off x="7448730" y="1765755"/>
                  <a:ext cx="131247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dirty="0"/>
                    <a:t>Probability(</a:t>
                  </a:r>
                  <a14:m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050" dirty="0"/>
                    <a:t> is real) </a:t>
                  </a: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F071051-3C23-6849-9323-446224214D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730" y="1765755"/>
                  <a:ext cx="1312475" cy="253916"/>
                </a:xfrm>
                <a:prstGeom prst="rect">
                  <a:avLst/>
                </a:prstGeom>
                <a:blipFill>
                  <a:blip r:embed="rId8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9964F2C-6B73-9446-9130-9A3425FFF200}"/>
                </a:ext>
              </a:extLst>
            </p:cNvPr>
            <p:cNvCxnSpPr>
              <a:stCxn id="23" idx="3"/>
              <a:endCxn id="32" idx="1"/>
            </p:cNvCxnSpPr>
            <p:nvPr/>
          </p:nvCxnSpPr>
          <p:spPr>
            <a:xfrm>
              <a:off x="5873763" y="1597843"/>
              <a:ext cx="324898" cy="306113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88A7EE7-FB15-D148-A17F-61FFC9B35EAD}"/>
                </a:ext>
              </a:extLst>
            </p:cNvPr>
            <p:cNvCxnSpPr>
              <a:stCxn id="29" idx="3"/>
              <a:endCxn id="32" idx="1"/>
            </p:cNvCxnSpPr>
            <p:nvPr/>
          </p:nvCxnSpPr>
          <p:spPr>
            <a:xfrm flipV="1">
              <a:off x="5873763" y="1903956"/>
              <a:ext cx="324898" cy="332531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E76D315-B9B2-4445-8978-DADF97B28127}"/>
                </a:ext>
              </a:extLst>
            </p:cNvPr>
            <p:cNvCxnSpPr>
              <a:stCxn id="32" idx="3"/>
              <a:endCxn id="33" idx="1"/>
            </p:cNvCxnSpPr>
            <p:nvPr/>
          </p:nvCxnSpPr>
          <p:spPr>
            <a:xfrm flipV="1">
              <a:off x="7255935" y="1892713"/>
              <a:ext cx="192795" cy="11243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9BD7980-5E49-FD45-9353-F5D80AE48386}"/>
                </a:ext>
              </a:extLst>
            </p:cNvPr>
            <p:cNvSpPr txBox="1"/>
            <p:nvPr/>
          </p:nvSpPr>
          <p:spPr>
            <a:xfrm>
              <a:off x="5076465" y="996049"/>
              <a:ext cx="11715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Generated image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EA911BA-A1CA-8146-8DF7-2615DCF36252}"/>
                    </a:ext>
                  </a:extLst>
                </p:cNvPr>
                <p:cNvSpPr/>
                <p:nvPr/>
              </p:nvSpPr>
              <p:spPr>
                <a:xfrm>
                  <a:off x="4289631" y="910042"/>
                  <a:ext cx="308802" cy="3000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EA911BA-A1CA-8146-8DF7-2615DCF362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9631" y="910042"/>
                  <a:ext cx="308802" cy="30008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F7864DA-BF57-C74C-A0DA-505CC5098450}"/>
                </a:ext>
              </a:extLst>
            </p:cNvPr>
            <p:cNvCxnSpPr>
              <a:cxnSpLocks/>
              <a:stCxn id="38" idx="2"/>
              <a:endCxn id="22" idx="0"/>
            </p:cNvCxnSpPr>
            <p:nvPr/>
          </p:nvCxnSpPr>
          <p:spPr>
            <a:xfrm>
              <a:off x="4444032" y="1210124"/>
              <a:ext cx="0" cy="181172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FF40A7BF-A825-454D-BA80-42C4F36DCA21}"/>
                    </a:ext>
                  </a:extLst>
                </p:cNvPr>
                <p:cNvSpPr/>
                <p:nvPr/>
              </p:nvSpPr>
              <p:spPr>
                <a:xfrm>
                  <a:off x="6094708" y="3145217"/>
                  <a:ext cx="134960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dirty="0"/>
                    <a:t>Probability(style is </a:t>
                  </a:r>
                  <a14:m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en-US" sz="1050" dirty="0"/>
                    <a:t>) </a:t>
                  </a: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FF40A7BF-A825-454D-BA80-42C4F36DCA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708" y="3145217"/>
                  <a:ext cx="1349600" cy="253916"/>
                </a:xfrm>
                <a:prstGeom prst="rect">
                  <a:avLst/>
                </a:prstGeom>
                <a:blipFill>
                  <a:blip r:embed="rId10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183CFD-9059-C14E-93AD-1305AA628E67}"/>
                </a:ext>
              </a:extLst>
            </p:cNvPr>
            <p:cNvSpPr txBox="1"/>
            <p:nvPr/>
          </p:nvSpPr>
          <p:spPr>
            <a:xfrm>
              <a:off x="6094413" y="2170738"/>
              <a:ext cx="1057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Image critic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AACBDD9-E7F1-EC4D-A713-EE72E8289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62146" y="1963253"/>
              <a:ext cx="466725" cy="46672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C49EE53-2B01-CE44-8174-B3F70BD6B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63870" y="2567228"/>
              <a:ext cx="466725" cy="46672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FD160EF-7199-7941-9443-542DF7206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62145" y="3145217"/>
              <a:ext cx="466725" cy="4667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921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4"/>
            <a:ext cx="757725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Adversarial disentanglement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endParaRPr lang="en-US" sz="1200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EFC3F9B-E595-CB45-A65F-36F228A92DEE}"/>
              </a:ext>
            </a:extLst>
          </p:cNvPr>
          <p:cNvGrpSpPr/>
          <p:nvPr/>
        </p:nvGrpSpPr>
        <p:grpSpPr>
          <a:xfrm>
            <a:off x="733193" y="1082881"/>
            <a:ext cx="7999060" cy="2944814"/>
            <a:chOff x="762145" y="910042"/>
            <a:chExt cx="7999060" cy="294481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CAFA75-1858-FD48-AADA-07CA6A6DA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816" y="1370774"/>
              <a:ext cx="466725" cy="4667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entagon 8">
                  <a:extLst>
                    <a:ext uri="{FF2B5EF4-FFF2-40B4-BE49-F238E27FC236}">
                      <a16:creationId xmlns:a16="http://schemas.microsoft.com/office/drawing/2014/main" id="{5E8E1619-AC48-B845-AD26-2D0FAC6318DE}"/>
                    </a:ext>
                  </a:extLst>
                </p:cNvPr>
                <p:cNvSpPr/>
                <p:nvPr/>
              </p:nvSpPr>
              <p:spPr>
                <a:xfrm>
                  <a:off x="2095728" y="1389660"/>
                  <a:ext cx="1057275" cy="415183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</m:d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" name="Pentagon 8">
                  <a:extLst>
                    <a:ext uri="{FF2B5EF4-FFF2-40B4-BE49-F238E27FC236}">
                      <a16:creationId xmlns:a16="http://schemas.microsoft.com/office/drawing/2014/main" id="{5E8E1619-AC48-B845-AD26-2D0FAC6318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5728" y="1389660"/>
                  <a:ext cx="1057275" cy="415183"/>
                </a:xfrm>
                <a:prstGeom prst="homePlate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Pentagon 9">
                  <a:extLst>
                    <a:ext uri="{FF2B5EF4-FFF2-40B4-BE49-F238E27FC236}">
                      <a16:creationId xmlns:a16="http://schemas.microsoft.com/office/drawing/2014/main" id="{D0C57D3B-5D3C-A44C-ACC0-F0A938A926A4}"/>
                    </a:ext>
                  </a:extLst>
                </p:cNvPr>
                <p:cNvSpPr/>
                <p:nvPr/>
              </p:nvSpPr>
              <p:spPr>
                <a:xfrm>
                  <a:off x="4664882" y="3062553"/>
                  <a:ext cx="1057275" cy="415183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" name="Pentagon 9">
                  <a:extLst>
                    <a:ext uri="{FF2B5EF4-FFF2-40B4-BE49-F238E27FC236}">
                      <a16:creationId xmlns:a16="http://schemas.microsoft.com/office/drawing/2014/main" id="{D0C57D3B-5D3C-A44C-ACC0-F0A938A926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4882" y="3062553"/>
                  <a:ext cx="1057275" cy="415183"/>
                </a:xfrm>
                <a:prstGeom prst="homePlate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6753FE-C238-E94D-B1B4-6015DDB57389}"/>
                </a:ext>
              </a:extLst>
            </p:cNvPr>
            <p:cNvSpPr txBox="1"/>
            <p:nvPr/>
          </p:nvSpPr>
          <p:spPr>
            <a:xfrm>
              <a:off x="2095728" y="1904964"/>
              <a:ext cx="1057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Encoder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1AA149-51F5-4446-A313-E57A76C1722D}"/>
                </a:ext>
              </a:extLst>
            </p:cNvPr>
            <p:cNvSpPr txBox="1"/>
            <p:nvPr/>
          </p:nvSpPr>
          <p:spPr>
            <a:xfrm>
              <a:off x="4588679" y="3577857"/>
              <a:ext cx="1057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Style critic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D169122-C771-2C48-8247-891642AF5DC2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1229541" y="1597252"/>
              <a:ext cx="866187" cy="6884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BE6184A-3139-9B42-A742-FEA93B4198C2}"/>
                </a:ext>
              </a:extLst>
            </p:cNvPr>
            <p:cNvCxnSpPr>
              <a:cxnSpLocks/>
              <a:stCxn id="9" idx="3"/>
              <a:endCxn id="26" idx="1"/>
            </p:cNvCxnSpPr>
            <p:nvPr/>
          </p:nvCxnSpPr>
          <p:spPr>
            <a:xfrm>
              <a:off x="3153003" y="1597252"/>
              <a:ext cx="310996" cy="12132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22B5F81-F770-2D4D-BF0E-6848AFEA8ED9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3618400" y="1759425"/>
              <a:ext cx="970279" cy="1303128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3728C2D6-25F4-9D48-B22F-DEB41402F2B2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V="1">
              <a:off x="5722157" y="3269100"/>
              <a:ext cx="330572" cy="104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Pentagon 21">
                  <a:extLst>
                    <a:ext uri="{FF2B5EF4-FFF2-40B4-BE49-F238E27FC236}">
                      <a16:creationId xmlns:a16="http://schemas.microsoft.com/office/drawing/2014/main" id="{BAEB5B27-ACB4-3D4B-A36C-87D645B6E053}"/>
                    </a:ext>
                  </a:extLst>
                </p:cNvPr>
                <p:cNvSpPr/>
                <p:nvPr/>
              </p:nvSpPr>
              <p:spPr>
                <a:xfrm>
                  <a:off x="4019190" y="1391296"/>
                  <a:ext cx="1057275" cy="415183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35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 smtClean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2" name="Pentagon 21">
                  <a:extLst>
                    <a:ext uri="{FF2B5EF4-FFF2-40B4-BE49-F238E27FC236}">
                      <a16:creationId xmlns:a16="http://schemas.microsoft.com/office/drawing/2014/main" id="{BAEB5B27-ACB4-3D4B-A36C-87D645B6E0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9190" y="1391296"/>
                  <a:ext cx="1057275" cy="415183"/>
                </a:xfrm>
                <a:prstGeom prst="homePlate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240209E-5ABD-9548-A216-97E994823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7038" y="1364480"/>
              <a:ext cx="466725" cy="466725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40D5D56-6951-F248-8F8D-4CA675CE0B9F}"/>
                </a:ext>
              </a:extLst>
            </p:cNvPr>
            <p:cNvSpPr txBox="1"/>
            <p:nvPr/>
          </p:nvSpPr>
          <p:spPr>
            <a:xfrm>
              <a:off x="4019190" y="1906600"/>
              <a:ext cx="10572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Generator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D7FE01E-F262-0641-9C6E-2B77F5FE5BA3}"/>
                </a:ext>
              </a:extLst>
            </p:cNvPr>
            <p:cNvSpPr txBox="1"/>
            <p:nvPr/>
          </p:nvSpPr>
          <p:spPr>
            <a:xfrm>
              <a:off x="5054613" y="2641770"/>
              <a:ext cx="11715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Real image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C82C9D1-824D-1D4E-B227-C2D396885943}"/>
                    </a:ext>
                  </a:extLst>
                </p:cNvPr>
                <p:cNvSpPr/>
                <p:nvPr/>
              </p:nvSpPr>
              <p:spPr>
                <a:xfrm>
                  <a:off x="3463999" y="1459343"/>
                  <a:ext cx="308802" cy="3000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35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r>
                    <a:rPr lang="en-US" sz="1350" dirty="0"/>
                    <a:t> </a:t>
                  </a:r>
                </a:p>
              </p:txBody>
            </p:sp>
          </mc:Choice>
          <mc:Fallback xmlns=""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C82C9D1-824D-1D4E-B227-C2D3968859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63999" y="1459343"/>
                  <a:ext cx="308802" cy="30008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DA9C299-8DF8-3344-A865-52ACA41A02B8}"/>
                </a:ext>
              </a:extLst>
            </p:cNvPr>
            <p:cNvCxnSpPr>
              <a:stCxn id="26" idx="3"/>
              <a:endCxn id="22" idx="1"/>
            </p:cNvCxnSpPr>
            <p:nvPr/>
          </p:nvCxnSpPr>
          <p:spPr>
            <a:xfrm flipV="1">
              <a:off x="3772801" y="1598888"/>
              <a:ext cx="246389" cy="10496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4308CA3-E694-B940-85CD-1C684ED91ECE}"/>
                </a:ext>
              </a:extLst>
            </p:cNvPr>
            <p:cNvCxnSpPr>
              <a:stCxn id="22" idx="3"/>
              <a:endCxn id="23" idx="1"/>
            </p:cNvCxnSpPr>
            <p:nvPr/>
          </p:nvCxnSpPr>
          <p:spPr>
            <a:xfrm flipV="1">
              <a:off x="5076465" y="1597843"/>
              <a:ext cx="330572" cy="1045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1CDC0D0-6159-5E4F-AC87-F63DD983E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07038" y="2003125"/>
              <a:ext cx="466725" cy="466725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66ABAFB-E162-8E4F-9853-FD52B2B85DEE}"/>
                </a:ext>
              </a:extLst>
            </p:cNvPr>
            <p:cNvSpPr/>
            <p:nvPr/>
          </p:nvSpPr>
          <p:spPr>
            <a:xfrm>
              <a:off x="5481834" y="1459343"/>
              <a:ext cx="322385" cy="27699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93EB1AB9-84AC-6841-965C-4A35DB10F613}"/>
                </a:ext>
              </a:extLst>
            </p:cNvPr>
            <p:cNvSpPr/>
            <p:nvPr/>
          </p:nvSpPr>
          <p:spPr>
            <a:xfrm>
              <a:off x="5560965" y="1502934"/>
              <a:ext cx="161192" cy="193430"/>
            </a:xfrm>
            <a:custGeom>
              <a:avLst/>
              <a:gdLst>
                <a:gd name="connsiteX0" fmla="*/ 214923 w 214923"/>
                <a:gd name="connsiteY0" fmla="*/ 0 h 257907"/>
                <a:gd name="connsiteX1" fmla="*/ 136769 w 214923"/>
                <a:gd name="connsiteY1" fmla="*/ 7815 h 257907"/>
                <a:gd name="connsiteX2" fmla="*/ 105508 w 214923"/>
                <a:gd name="connsiteY2" fmla="*/ 11723 h 257907"/>
                <a:gd name="connsiteX3" fmla="*/ 82061 w 214923"/>
                <a:gd name="connsiteY3" fmla="*/ 19538 h 257907"/>
                <a:gd name="connsiteX4" fmla="*/ 58615 w 214923"/>
                <a:gd name="connsiteY4" fmla="*/ 31261 h 257907"/>
                <a:gd name="connsiteX5" fmla="*/ 42984 w 214923"/>
                <a:gd name="connsiteY5" fmla="*/ 46892 h 257907"/>
                <a:gd name="connsiteX6" fmla="*/ 27354 w 214923"/>
                <a:gd name="connsiteY6" fmla="*/ 66431 h 257907"/>
                <a:gd name="connsiteX7" fmla="*/ 23446 w 214923"/>
                <a:gd name="connsiteY7" fmla="*/ 78154 h 257907"/>
                <a:gd name="connsiteX8" fmla="*/ 15631 w 214923"/>
                <a:gd name="connsiteY8" fmla="*/ 89877 h 257907"/>
                <a:gd name="connsiteX9" fmla="*/ 7815 w 214923"/>
                <a:gd name="connsiteY9" fmla="*/ 113323 h 257907"/>
                <a:gd name="connsiteX10" fmla="*/ 3908 w 214923"/>
                <a:gd name="connsiteY10" fmla="*/ 140677 h 257907"/>
                <a:gd name="connsiteX11" fmla="*/ 0 w 214923"/>
                <a:gd name="connsiteY11" fmla="*/ 164123 h 257907"/>
                <a:gd name="connsiteX12" fmla="*/ 11723 w 214923"/>
                <a:gd name="connsiteY12" fmla="*/ 195384 h 257907"/>
                <a:gd name="connsiteX13" fmla="*/ 15631 w 214923"/>
                <a:gd name="connsiteY13" fmla="*/ 207107 h 257907"/>
                <a:gd name="connsiteX14" fmla="*/ 46892 w 214923"/>
                <a:gd name="connsiteY14" fmla="*/ 234461 h 257907"/>
                <a:gd name="connsiteX15" fmla="*/ 58615 w 214923"/>
                <a:gd name="connsiteY15" fmla="*/ 238369 h 257907"/>
                <a:gd name="connsiteX16" fmla="*/ 74246 w 214923"/>
                <a:gd name="connsiteY16" fmla="*/ 246184 h 257907"/>
                <a:gd name="connsiteX17" fmla="*/ 85969 w 214923"/>
                <a:gd name="connsiteY17" fmla="*/ 250092 h 257907"/>
                <a:gd name="connsiteX18" fmla="*/ 121138 w 214923"/>
                <a:gd name="connsiteY18" fmla="*/ 257907 h 257907"/>
                <a:gd name="connsiteX19" fmla="*/ 152400 w 214923"/>
                <a:gd name="connsiteY19" fmla="*/ 254000 h 257907"/>
                <a:gd name="connsiteX20" fmla="*/ 175846 w 214923"/>
                <a:gd name="connsiteY20" fmla="*/ 246184 h 257907"/>
                <a:gd name="connsiteX21" fmla="*/ 183661 w 214923"/>
                <a:gd name="connsiteY21" fmla="*/ 234461 h 257907"/>
                <a:gd name="connsiteX22" fmla="*/ 195384 w 214923"/>
                <a:gd name="connsiteY22" fmla="*/ 195384 h 257907"/>
                <a:gd name="connsiteX23" fmla="*/ 191477 w 214923"/>
                <a:gd name="connsiteY23" fmla="*/ 175846 h 257907"/>
                <a:gd name="connsiteX24" fmla="*/ 187569 w 214923"/>
                <a:gd name="connsiteY24" fmla="*/ 164123 h 257907"/>
                <a:gd name="connsiteX25" fmla="*/ 140677 w 214923"/>
                <a:gd name="connsiteY25" fmla="*/ 140677 h 257907"/>
                <a:gd name="connsiteX26" fmla="*/ 128954 w 214923"/>
                <a:gd name="connsiteY26" fmla="*/ 136769 h 257907"/>
                <a:gd name="connsiteX27" fmla="*/ 117231 w 214923"/>
                <a:gd name="connsiteY27" fmla="*/ 132861 h 257907"/>
                <a:gd name="connsiteX28" fmla="*/ 101600 w 214923"/>
                <a:gd name="connsiteY28" fmla="*/ 128954 h 257907"/>
                <a:gd name="connsiteX29" fmla="*/ 46892 w 214923"/>
                <a:gd name="connsiteY29" fmla="*/ 136769 h 257907"/>
                <a:gd name="connsiteX30" fmla="*/ 23446 w 214923"/>
                <a:gd name="connsiteY30" fmla="*/ 144584 h 257907"/>
                <a:gd name="connsiteX31" fmla="*/ 15631 w 214923"/>
                <a:gd name="connsiteY31" fmla="*/ 156307 h 257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4923" h="257907">
                  <a:moveTo>
                    <a:pt x="214923" y="0"/>
                  </a:moveTo>
                  <a:cubicBezTo>
                    <a:pt x="172208" y="8541"/>
                    <a:pt x="213728" y="1122"/>
                    <a:pt x="136769" y="7815"/>
                  </a:cubicBezTo>
                  <a:cubicBezTo>
                    <a:pt x="126307" y="8725"/>
                    <a:pt x="115928" y="10420"/>
                    <a:pt x="105508" y="11723"/>
                  </a:cubicBezTo>
                  <a:lnTo>
                    <a:pt x="82061" y="19538"/>
                  </a:lnTo>
                  <a:cubicBezTo>
                    <a:pt x="70716" y="23319"/>
                    <a:pt x="68254" y="22999"/>
                    <a:pt x="58615" y="31261"/>
                  </a:cubicBezTo>
                  <a:cubicBezTo>
                    <a:pt x="53020" y="36056"/>
                    <a:pt x="47071" y="40761"/>
                    <a:pt x="42984" y="46892"/>
                  </a:cubicBezTo>
                  <a:cubicBezTo>
                    <a:pt x="33125" y="61681"/>
                    <a:pt x="38490" y="55294"/>
                    <a:pt x="27354" y="66431"/>
                  </a:cubicBezTo>
                  <a:cubicBezTo>
                    <a:pt x="26051" y="70339"/>
                    <a:pt x="25288" y="74470"/>
                    <a:pt x="23446" y="78154"/>
                  </a:cubicBezTo>
                  <a:cubicBezTo>
                    <a:pt x="21346" y="82355"/>
                    <a:pt x="17538" y="85585"/>
                    <a:pt x="15631" y="89877"/>
                  </a:cubicBezTo>
                  <a:cubicBezTo>
                    <a:pt x="12285" y="97405"/>
                    <a:pt x="7815" y="113323"/>
                    <a:pt x="7815" y="113323"/>
                  </a:cubicBezTo>
                  <a:cubicBezTo>
                    <a:pt x="6513" y="122441"/>
                    <a:pt x="5308" y="131574"/>
                    <a:pt x="3908" y="140677"/>
                  </a:cubicBezTo>
                  <a:cubicBezTo>
                    <a:pt x="2703" y="148508"/>
                    <a:pt x="0" y="156200"/>
                    <a:pt x="0" y="164123"/>
                  </a:cubicBezTo>
                  <a:cubicBezTo>
                    <a:pt x="0" y="176130"/>
                    <a:pt x="7277" y="185010"/>
                    <a:pt x="11723" y="195384"/>
                  </a:cubicBezTo>
                  <a:cubicBezTo>
                    <a:pt x="13346" y="199170"/>
                    <a:pt x="13160" y="203812"/>
                    <a:pt x="15631" y="207107"/>
                  </a:cubicBezTo>
                  <a:cubicBezTo>
                    <a:pt x="21744" y="215258"/>
                    <a:pt x="36044" y="229037"/>
                    <a:pt x="46892" y="234461"/>
                  </a:cubicBezTo>
                  <a:cubicBezTo>
                    <a:pt x="50576" y="236303"/>
                    <a:pt x="54829" y="236746"/>
                    <a:pt x="58615" y="238369"/>
                  </a:cubicBezTo>
                  <a:cubicBezTo>
                    <a:pt x="63969" y="240664"/>
                    <a:pt x="68892" y="243889"/>
                    <a:pt x="74246" y="246184"/>
                  </a:cubicBezTo>
                  <a:cubicBezTo>
                    <a:pt x="78032" y="247807"/>
                    <a:pt x="82008" y="248960"/>
                    <a:pt x="85969" y="250092"/>
                  </a:cubicBezTo>
                  <a:cubicBezTo>
                    <a:pt x="98850" y="253773"/>
                    <a:pt x="107702" y="255220"/>
                    <a:pt x="121138" y="257907"/>
                  </a:cubicBezTo>
                  <a:cubicBezTo>
                    <a:pt x="131559" y="256605"/>
                    <a:pt x="142131" y="256200"/>
                    <a:pt x="152400" y="254000"/>
                  </a:cubicBezTo>
                  <a:cubicBezTo>
                    <a:pt x="160455" y="252274"/>
                    <a:pt x="175846" y="246184"/>
                    <a:pt x="175846" y="246184"/>
                  </a:cubicBezTo>
                  <a:cubicBezTo>
                    <a:pt x="178451" y="242276"/>
                    <a:pt x="181754" y="238753"/>
                    <a:pt x="183661" y="234461"/>
                  </a:cubicBezTo>
                  <a:cubicBezTo>
                    <a:pt x="189101" y="222222"/>
                    <a:pt x="192136" y="208380"/>
                    <a:pt x="195384" y="195384"/>
                  </a:cubicBezTo>
                  <a:cubicBezTo>
                    <a:pt x="194082" y="188871"/>
                    <a:pt x="193088" y="182289"/>
                    <a:pt x="191477" y="175846"/>
                  </a:cubicBezTo>
                  <a:cubicBezTo>
                    <a:pt x="190478" y="171850"/>
                    <a:pt x="190482" y="167036"/>
                    <a:pt x="187569" y="164123"/>
                  </a:cubicBezTo>
                  <a:cubicBezTo>
                    <a:pt x="172417" y="148971"/>
                    <a:pt x="159748" y="147034"/>
                    <a:pt x="140677" y="140677"/>
                  </a:cubicBezTo>
                  <a:lnTo>
                    <a:pt x="128954" y="136769"/>
                  </a:lnTo>
                  <a:cubicBezTo>
                    <a:pt x="125046" y="135466"/>
                    <a:pt x="121227" y="133860"/>
                    <a:pt x="117231" y="132861"/>
                  </a:cubicBezTo>
                  <a:lnTo>
                    <a:pt x="101600" y="128954"/>
                  </a:lnTo>
                  <a:cubicBezTo>
                    <a:pt x="74435" y="131670"/>
                    <a:pt x="68143" y="130394"/>
                    <a:pt x="46892" y="136769"/>
                  </a:cubicBezTo>
                  <a:cubicBezTo>
                    <a:pt x="39001" y="139136"/>
                    <a:pt x="23446" y="144584"/>
                    <a:pt x="23446" y="144584"/>
                  </a:cubicBezTo>
                  <a:cubicBezTo>
                    <a:pt x="14710" y="153321"/>
                    <a:pt x="15631" y="148716"/>
                    <a:pt x="15631" y="156307"/>
                  </a:cubicBezTo>
                </a:path>
              </a:pathLst>
            </a:cu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Pentagon 31">
                  <a:extLst>
                    <a:ext uri="{FF2B5EF4-FFF2-40B4-BE49-F238E27FC236}">
                      <a16:creationId xmlns:a16="http://schemas.microsoft.com/office/drawing/2014/main" id="{F6E2A08D-B2A1-7E4B-87BA-36809DCBF9F4}"/>
                    </a:ext>
                  </a:extLst>
                </p:cNvPr>
                <p:cNvSpPr/>
                <p:nvPr/>
              </p:nvSpPr>
              <p:spPr>
                <a:xfrm>
                  <a:off x="6198660" y="1696364"/>
                  <a:ext cx="1057275" cy="415183"/>
                </a:xfrm>
                <a:prstGeom prst="homePlat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𝜓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2" name="Pentagon 31">
                  <a:extLst>
                    <a:ext uri="{FF2B5EF4-FFF2-40B4-BE49-F238E27FC236}">
                      <a16:creationId xmlns:a16="http://schemas.microsoft.com/office/drawing/2014/main" id="{F6E2A08D-B2A1-7E4B-87BA-36809DCBF9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8660" y="1696364"/>
                  <a:ext cx="1057275" cy="415183"/>
                </a:xfrm>
                <a:prstGeom prst="homePlate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F071051-3C23-6849-9323-446224214D90}"/>
                    </a:ext>
                  </a:extLst>
                </p:cNvPr>
                <p:cNvSpPr/>
                <p:nvPr/>
              </p:nvSpPr>
              <p:spPr>
                <a:xfrm>
                  <a:off x="7448730" y="1765755"/>
                  <a:ext cx="1312475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dirty="0"/>
                    <a:t>Probability(</a:t>
                  </a:r>
                  <a14:m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US" sz="1050" dirty="0"/>
                    <a:t> is real) </a:t>
                  </a: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CF071051-3C23-6849-9323-446224214D9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48730" y="1765755"/>
                  <a:ext cx="1312475" cy="253916"/>
                </a:xfrm>
                <a:prstGeom prst="rect">
                  <a:avLst/>
                </a:prstGeom>
                <a:blipFill>
                  <a:blip r:embed="rId8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9964F2C-6B73-9446-9130-9A3425FFF200}"/>
                </a:ext>
              </a:extLst>
            </p:cNvPr>
            <p:cNvCxnSpPr>
              <a:stCxn id="23" idx="3"/>
              <a:endCxn id="32" idx="1"/>
            </p:cNvCxnSpPr>
            <p:nvPr/>
          </p:nvCxnSpPr>
          <p:spPr>
            <a:xfrm>
              <a:off x="5873763" y="1597843"/>
              <a:ext cx="324898" cy="306113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88A7EE7-FB15-D148-A17F-61FFC9B35EAD}"/>
                </a:ext>
              </a:extLst>
            </p:cNvPr>
            <p:cNvCxnSpPr>
              <a:stCxn id="29" idx="3"/>
              <a:endCxn id="32" idx="1"/>
            </p:cNvCxnSpPr>
            <p:nvPr/>
          </p:nvCxnSpPr>
          <p:spPr>
            <a:xfrm flipV="1">
              <a:off x="5873763" y="1903956"/>
              <a:ext cx="324898" cy="332531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E76D315-B9B2-4445-8978-DADF97B28127}"/>
                </a:ext>
              </a:extLst>
            </p:cNvPr>
            <p:cNvCxnSpPr>
              <a:stCxn id="32" idx="3"/>
              <a:endCxn id="33" idx="1"/>
            </p:cNvCxnSpPr>
            <p:nvPr/>
          </p:nvCxnSpPr>
          <p:spPr>
            <a:xfrm flipV="1">
              <a:off x="7255935" y="1892713"/>
              <a:ext cx="192795" cy="11243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9BD7980-5E49-FD45-9353-F5D80AE48386}"/>
                </a:ext>
              </a:extLst>
            </p:cNvPr>
            <p:cNvSpPr txBox="1"/>
            <p:nvPr/>
          </p:nvSpPr>
          <p:spPr>
            <a:xfrm>
              <a:off x="5076465" y="996049"/>
              <a:ext cx="1171575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Generated image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EA911BA-A1CA-8146-8DF7-2615DCF36252}"/>
                    </a:ext>
                  </a:extLst>
                </p:cNvPr>
                <p:cNvSpPr/>
                <p:nvPr/>
              </p:nvSpPr>
              <p:spPr>
                <a:xfrm>
                  <a:off x="4289631" y="910042"/>
                  <a:ext cx="308802" cy="3000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DEA911BA-A1CA-8146-8DF7-2615DCF362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9631" y="910042"/>
                  <a:ext cx="308802" cy="30008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FF7864DA-BF57-C74C-A0DA-505CC5098450}"/>
                </a:ext>
              </a:extLst>
            </p:cNvPr>
            <p:cNvCxnSpPr>
              <a:cxnSpLocks/>
              <a:stCxn id="38" idx="2"/>
              <a:endCxn id="22" idx="0"/>
            </p:cNvCxnSpPr>
            <p:nvPr/>
          </p:nvCxnSpPr>
          <p:spPr>
            <a:xfrm>
              <a:off x="4444032" y="1210124"/>
              <a:ext cx="0" cy="181172"/>
            </a:xfrm>
            <a:prstGeom prst="straightConnector1">
              <a:avLst/>
            </a:prstGeom>
            <a:ln w="22225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FF40A7BF-A825-454D-BA80-42C4F36DCA21}"/>
                    </a:ext>
                  </a:extLst>
                </p:cNvPr>
                <p:cNvSpPr/>
                <p:nvPr/>
              </p:nvSpPr>
              <p:spPr>
                <a:xfrm>
                  <a:off x="6094708" y="3145217"/>
                  <a:ext cx="1349600" cy="2539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050" dirty="0"/>
                    <a:t>Probability(style is </a:t>
                  </a:r>
                  <a14:m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𝑠</m:t>
                      </m:r>
                    </m:oMath>
                  </a14:m>
                  <a:r>
                    <a:rPr lang="en-US" sz="1050" dirty="0"/>
                    <a:t>) </a:t>
                  </a:r>
                </a:p>
              </p:txBody>
            </p:sp>
          </mc:Choice>
          <mc:Fallback xmlns=""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FF40A7BF-A825-454D-BA80-42C4F36DCA2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4708" y="3145217"/>
                  <a:ext cx="1349600" cy="253916"/>
                </a:xfrm>
                <a:prstGeom prst="rect">
                  <a:avLst/>
                </a:prstGeom>
                <a:blipFill>
                  <a:blip r:embed="rId10"/>
                  <a:stretch>
                    <a:fillRect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D183CFD-9059-C14E-93AD-1305AA628E67}"/>
                </a:ext>
              </a:extLst>
            </p:cNvPr>
            <p:cNvSpPr txBox="1"/>
            <p:nvPr/>
          </p:nvSpPr>
          <p:spPr>
            <a:xfrm>
              <a:off x="6094413" y="2170738"/>
              <a:ext cx="10572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Image critic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AACBDD9-E7F1-EC4D-A713-EE72E8289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62146" y="1963253"/>
              <a:ext cx="466725" cy="46672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6C49EE53-2B01-CE44-8174-B3F70BD6B5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63870" y="2567228"/>
              <a:ext cx="466725" cy="466724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FD160EF-7199-7941-9443-542DF7206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62145" y="3145217"/>
              <a:ext cx="466725" cy="466724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295A21-5842-7540-9531-0654249AA5F4}"/>
                  </a:ext>
                </a:extLst>
              </p:cNvPr>
              <p:cNvSpPr txBox="1"/>
              <p:nvPr/>
            </p:nvSpPr>
            <p:spPr>
              <a:xfrm>
                <a:off x="1862255" y="2579872"/>
                <a:ext cx="14663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200" dirty="0"/>
                  <a:t> is Uniform(0,1)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7295A21-5842-7540-9531-0654249AA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2255" y="2579872"/>
                <a:ext cx="1466316" cy="276999"/>
              </a:xfrm>
              <a:prstGeom prst="rect">
                <a:avLst/>
              </a:prstGeom>
              <a:blipFill>
                <a:blip r:embed="rId1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B4718657-6C6C-7747-A5D1-B4198E8E19DB}"/>
              </a:ext>
            </a:extLst>
          </p:cNvPr>
          <p:cNvSpPr txBox="1"/>
          <p:nvPr/>
        </p:nvSpPr>
        <p:spPr>
          <a:xfrm>
            <a:off x="5025661" y="730991"/>
            <a:ext cx="3555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Style indicator is specified independent of the encoder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AA6EB2-5004-D44D-9CA3-5C056FB8B135}"/>
                  </a:ext>
                </a:extLst>
              </p:cNvPr>
              <p:cNvSpPr txBox="1"/>
              <p:nvPr/>
            </p:nvSpPr>
            <p:spPr>
              <a:xfrm>
                <a:off x="4557460" y="4183354"/>
                <a:ext cx="339273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200" dirty="0"/>
                  <a:t> should not contain information about style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0AA6EB2-5004-D44D-9CA3-5C056FB8B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7460" y="4183354"/>
                <a:ext cx="3392739" cy="276999"/>
              </a:xfrm>
              <a:prstGeom prst="rect">
                <a:avLst/>
              </a:prstGeom>
              <a:blipFill>
                <a:blip r:embed="rId1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1CA3ACFA-D45D-244E-AB5B-CF6BFD2E351E}"/>
              </a:ext>
            </a:extLst>
          </p:cNvPr>
          <p:cNvSpPr txBox="1"/>
          <p:nvPr/>
        </p:nvSpPr>
        <p:spPr>
          <a:xfrm>
            <a:off x="233397" y="3952521"/>
            <a:ext cx="1466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Need data of different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16435E-C9EF-EB42-9F04-F0617FFA6503}"/>
              </a:ext>
            </a:extLst>
          </p:cNvPr>
          <p:cNvSpPr/>
          <p:nvPr/>
        </p:nvSpPr>
        <p:spPr>
          <a:xfrm>
            <a:off x="233397" y="1422804"/>
            <a:ext cx="1466316" cy="3106863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02AD2E-7AC9-5848-8CF3-00CD4C1688DB}"/>
              </a:ext>
            </a:extLst>
          </p:cNvPr>
          <p:cNvCxnSpPr/>
          <p:nvPr/>
        </p:nvCxnSpPr>
        <p:spPr>
          <a:xfrm flipV="1">
            <a:off x="3124051" y="2065552"/>
            <a:ext cx="310996" cy="514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CD5C4D-B826-DE47-854E-9F273EB18E30}"/>
              </a:ext>
            </a:extLst>
          </p:cNvPr>
          <p:cNvCxnSpPr>
            <a:cxnSpLocks/>
            <a:stCxn id="39" idx="1"/>
            <a:endCxn id="38" idx="3"/>
          </p:cNvCxnSpPr>
          <p:nvPr/>
        </p:nvCxnSpPr>
        <p:spPr>
          <a:xfrm flipH="1">
            <a:off x="4569481" y="869491"/>
            <a:ext cx="456180" cy="3634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D1A45B4-5BBB-854C-A62C-21A672389E3B}"/>
              </a:ext>
            </a:extLst>
          </p:cNvPr>
          <p:cNvSpPr/>
          <p:nvPr/>
        </p:nvSpPr>
        <p:spPr>
          <a:xfrm>
            <a:off x="4260679" y="3068525"/>
            <a:ext cx="3815336" cy="1461142"/>
          </a:xfrm>
          <a:prstGeom prst="rect">
            <a:avLst/>
          </a:pr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1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4"/>
            <a:ext cx="757725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Background Papers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1A1A1A"/>
                </a:solidFill>
              </a:rPr>
              <a:t>Goodfellow</a:t>
            </a:r>
            <a:r>
              <a:rPr lang="en-US" sz="1200" dirty="0">
                <a:solidFill>
                  <a:srgbClr val="1A1A1A"/>
                </a:solidFill>
              </a:rPr>
              <a:t> I, </a:t>
            </a:r>
            <a:r>
              <a:rPr lang="en-US" sz="1200" dirty="0" err="1">
                <a:solidFill>
                  <a:srgbClr val="1A1A1A"/>
                </a:solidFill>
              </a:rPr>
              <a:t>Pouget</a:t>
            </a:r>
            <a:r>
              <a:rPr lang="en-US" sz="1200" dirty="0">
                <a:solidFill>
                  <a:srgbClr val="1A1A1A"/>
                </a:solidFill>
              </a:rPr>
              <a:t>-Abadie J, Mirza M, Xu B, </a:t>
            </a:r>
            <a:r>
              <a:rPr lang="en-US" sz="1200" dirty="0" err="1">
                <a:solidFill>
                  <a:srgbClr val="1A1A1A"/>
                </a:solidFill>
              </a:rPr>
              <a:t>Warde</a:t>
            </a:r>
            <a:r>
              <a:rPr lang="en-US" sz="1200" dirty="0">
                <a:solidFill>
                  <a:srgbClr val="1A1A1A"/>
                </a:solidFill>
              </a:rPr>
              <a:t>-Farley D, </a:t>
            </a:r>
            <a:r>
              <a:rPr lang="en-US" sz="1200" dirty="0" err="1">
                <a:solidFill>
                  <a:srgbClr val="1A1A1A"/>
                </a:solidFill>
              </a:rPr>
              <a:t>Ozair</a:t>
            </a:r>
            <a:r>
              <a:rPr lang="en-US" sz="1200" dirty="0">
                <a:solidFill>
                  <a:srgbClr val="1A1A1A"/>
                </a:solidFill>
              </a:rPr>
              <a:t> S, </a:t>
            </a:r>
            <a:r>
              <a:rPr lang="en-US" sz="1200" dirty="0" err="1">
                <a:solidFill>
                  <a:srgbClr val="1A1A1A"/>
                </a:solidFill>
              </a:rPr>
              <a:t>Courville</a:t>
            </a:r>
            <a:r>
              <a:rPr lang="en-US" sz="1200" dirty="0">
                <a:solidFill>
                  <a:srgbClr val="1A1A1A"/>
                </a:solidFill>
              </a:rPr>
              <a:t> A, </a:t>
            </a:r>
            <a:r>
              <a:rPr lang="en-US" sz="1200" dirty="0" err="1">
                <a:solidFill>
                  <a:srgbClr val="1A1A1A"/>
                </a:solidFill>
              </a:rPr>
              <a:t>Bengio</a:t>
            </a:r>
            <a:r>
              <a:rPr lang="en-US" sz="1200" dirty="0">
                <a:solidFill>
                  <a:srgbClr val="1A1A1A"/>
                </a:solidFill>
              </a:rPr>
              <a:t> Y. Generative adversarial nets. In Advances in Neural Information Processing Systems (NIPS) 2014. </a:t>
            </a:r>
            <a:r>
              <a:rPr lang="en-US" sz="1200" dirty="0">
                <a:solidFill>
                  <a:srgbClr val="1A1A1A"/>
                </a:solidFill>
                <a:hlinkClick r:id="rId2"/>
              </a:rPr>
              <a:t>http://papers.nips.cc/paper/5423-generative-adversarial-nets</a:t>
            </a:r>
            <a:endParaRPr lang="en-US" sz="1200" dirty="0">
              <a:solidFill>
                <a:srgbClr val="1A1A1A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A1A1A"/>
                </a:solidFill>
              </a:rPr>
              <a:t>Radford A, Metz L, </a:t>
            </a:r>
            <a:r>
              <a:rPr lang="en-US" sz="1200" dirty="0" err="1">
                <a:solidFill>
                  <a:srgbClr val="1A1A1A"/>
                </a:solidFill>
              </a:rPr>
              <a:t>Chintala</a:t>
            </a:r>
            <a:r>
              <a:rPr lang="en-US" sz="1200" dirty="0">
                <a:solidFill>
                  <a:srgbClr val="1A1A1A"/>
                </a:solidFill>
              </a:rPr>
              <a:t> S. Unsupervised representation learning with deep convolutional generative adversarial networks. In International Conference on Learning Representations (ICLR) 2016. </a:t>
            </a:r>
            <a:r>
              <a:rPr lang="en-US" sz="1200" dirty="0">
                <a:solidFill>
                  <a:srgbClr val="1A1A1A"/>
                </a:solidFill>
                <a:hlinkClick r:id="rId3"/>
              </a:rPr>
              <a:t>https://arxiv.org/abs/1511.06434</a:t>
            </a:r>
            <a:endParaRPr lang="en-US" sz="1200" dirty="0">
              <a:solidFill>
                <a:srgbClr val="1A1A1A"/>
              </a:solidFill>
            </a:endParaRPr>
          </a:p>
          <a:p>
            <a:endParaRPr lang="en-US" sz="1200" b="1" dirty="0">
              <a:solidFill>
                <a:srgbClr val="1A1A1A"/>
              </a:solidFill>
            </a:endParaRPr>
          </a:p>
          <a:p>
            <a:r>
              <a:rPr lang="en-US" sz="1500" b="1" dirty="0">
                <a:solidFill>
                  <a:srgbClr val="001A57"/>
                </a:solidFill>
              </a:rPr>
              <a:t>Application Papers</a:t>
            </a:r>
          </a:p>
          <a:p>
            <a:endParaRPr lang="en-US" sz="1200" dirty="0">
              <a:solidFill>
                <a:srgbClr val="1A1A1A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1A1A1A"/>
                </a:solidFill>
              </a:rPr>
              <a:t>Karras</a:t>
            </a:r>
            <a:r>
              <a:rPr lang="en-US" sz="1200" dirty="0">
                <a:solidFill>
                  <a:srgbClr val="1A1A1A"/>
                </a:solidFill>
              </a:rPr>
              <a:t> T, </a:t>
            </a:r>
            <a:r>
              <a:rPr lang="en-US" sz="1200" dirty="0" err="1">
                <a:solidFill>
                  <a:srgbClr val="1A1A1A"/>
                </a:solidFill>
              </a:rPr>
              <a:t>Aila</a:t>
            </a:r>
            <a:r>
              <a:rPr lang="en-US" sz="1200" dirty="0">
                <a:solidFill>
                  <a:srgbClr val="1A1A1A"/>
                </a:solidFill>
              </a:rPr>
              <a:t> T, Laine S, </a:t>
            </a:r>
            <a:r>
              <a:rPr lang="en-US" sz="1200" dirty="0" err="1">
                <a:solidFill>
                  <a:srgbClr val="1A1A1A"/>
                </a:solidFill>
              </a:rPr>
              <a:t>Lehtinen</a:t>
            </a:r>
            <a:r>
              <a:rPr lang="en-US" sz="1200" dirty="0">
                <a:solidFill>
                  <a:srgbClr val="1A1A1A"/>
                </a:solidFill>
              </a:rPr>
              <a:t> J. Progressive growing of GANs for improved quality, stability, and variation. In International Conference on Learning Representations (ICLR) 2018. </a:t>
            </a:r>
            <a:r>
              <a:rPr lang="en-US" sz="1200" dirty="0">
                <a:solidFill>
                  <a:srgbClr val="1A1A1A"/>
                </a:solidFill>
                <a:hlinkClick r:id="rId4"/>
              </a:rPr>
              <a:t>https://arxiv.org/abs/1710.10196</a:t>
            </a:r>
            <a:r>
              <a:rPr lang="en-US" sz="1200" dirty="0">
                <a:solidFill>
                  <a:srgbClr val="1A1A1A"/>
                </a:solidFill>
              </a:rPr>
              <a:t>. Source: </a:t>
            </a:r>
            <a:r>
              <a:rPr lang="en-US" sz="1200" dirty="0">
                <a:solidFill>
                  <a:srgbClr val="1A1A1A"/>
                </a:solidFill>
                <a:hlinkClick r:id="rId5"/>
              </a:rPr>
              <a:t>https://github.com/tkarras/progressive_growing_of_gans</a:t>
            </a:r>
            <a:r>
              <a:rPr lang="en-US" sz="1200" dirty="0">
                <a:solidFill>
                  <a:srgbClr val="1A1A1A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1A1A1A"/>
                </a:solidFill>
              </a:rPr>
              <a:t>Elgammal</a:t>
            </a:r>
            <a:r>
              <a:rPr lang="en-US" sz="1200" dirty="0">
                <a:solidFill>
                  <a:srgbClr val="1A1A1A"/>
                </a:solidFill>
              </a:rPr>
              <a:t> A, Liu B, </a:t>
            </a:r>
            <a:r>
              <a:rPr lang="en-US" sz="1200" dirty="0" err="1">
                <a:solidFill>
                  <a:srgbClr val="1A1A1A"/>
                </a:solidFill>
              </a:rPr>
              <a:t>Elhoseiny</a:t>
            </a:r>
            <a:r>
              <a:rPr lang="en-US" sz="1200" dirty="0">
                <a:solidFill>
                  <a:srgbClr val="1A1A1A"/>
                </a:solidFill>
              </a:rPr>
              <a:t> M, Mazzone M. CAN: Creative Adversarial Networks, Generating "Art" by Learning About Styles and Deviating from Style Norms. In International Conference on Computational Creativity (ICCC) 2017. </a:t>
            </a:r>
            <a:r>
              <a:rPr lang="en-US" sz="1200" dirty="0">
                <a:solidFill>
                  <a:srgbClr val="1A1A1A"/>
                </a:solidFill>
                <a:hlinkClick r:id="rId6"/>
              </a:rPr>
              <a:t>https://arxiv.org/abs/1706.07068</a:t>
            </a:r>
            <a:r>
              <a:rPr lang="en-US" sz="1200" dirty="0">
                <a:solidFill>
                  <a:srgbClr val="1A1A1A"/>
                </a:solidFill>
              </a:rPr>
              <a:t>. Source: </a:t>
            </a:r>
            <a:r>
              <a:rPr lang="en-US" sz="1200" dirty="0">
                <a:solidFill>
                  <a:srgbClr val="1A1A1A"/>
                </a:solidFill>
                <a:hlinkClick r:id="rId7"/>
              </a:rPr>
              <a:t>https://github.com/mlberkeley/Creative-Adversarial-Networks</a:t>
            </a:r>
            <a:r>
              <a:rPr lang="en-US" sz="1200" dirty="0">
                <a:solidFill>
                  <a:srgbClr val="1A1A1A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1A1A1A"/>
                </a:solidFill>
              </a:rPr>
              <a:t>Jin</a:t>
            </a:r>
            <a:r>
              <a:rPr lang="en-US" sz="1200" dirty="0">
                <a:solidFill>
                  <a:srgbClr val="1A1A1A"/>
                </a:solidFill>
              </a:rPr>
              <a:t> Y, Zhang J, Li M, Tian Y, Zhu H, Fang Z. Towards the Automatic Anime Characters Creation with Generative Adversarial Networks. In </a:t>
            </a:r>
            <a:r>
              <a:rPr lang="en-US" sz="1200" dirty="0" err="1">
                <a:solidFill>
                  <a:srgbClr val="1A1A1A"/>
                </a:solidFill>
              </a:rPr>
              <a:t>Comiket</a:t>
            </a:r>
            <a:r>
              <a:rPr lang="en-US" sz="1200" dirty="0">
                <a:solidFill>
                  <a:srgbClr val="1A1A1A"/>
                </a:solidFill>
              </a:rPr>
              <a:t> 92 2017. </a:t>
            </a:r>
            <a:r>
              <a:rPr lang="en-US" sz="1200" dirty="0">
                <a:solidFill>
                  <a:srgbClr val="1A1A1A"/>
                </a:solidFill>
                <a:hlinkClick r:id="rId8"/>
              </a:rPr>
              <a:t>https://arxiv.org/abs/1708.05509</a:t>
            </a:r>
            <a:r>
              <a:rPr lang="en-US" sz="1200" dirty="0">
                <a:solidFill>
                  <a:srgbClr val="1A1A1A"/>
                </a:solidFill>
              </a:rPr>
              <a:t>.  Source: </a:t>
            </a:r>
            <a:r>
              <a:rPr lang="en-US" sz="1200" dirty="0">
                <a:solidFill>
                  <a:srgbClr val="1A1A1A"/>
                </a:solidFill>
                <a:hlinkClick r:id="rId9"/>
              </a:rPr>
              <a:t>https://github.com/ctwxdd/Tensorflow-ACGAN-Anime-Generation</a:t>
            </a:r>
            <a:r>
              <a:rPr lang="en-US" sz="1200" dirty="0">
                <a:solidFill>
                  <a:srgbClr val="1A1A1A"/>
                </a:solidFill>
              </a:rPr>
              <a:t>. Demo: </a:t>
            </a:r>
            <a:r>
              <a:rPr lang="en-US" sz="1200" dirty="0">
                <a:solidFill>
                  <a:srgbClr val="1A1A1A"/>
                </a:solidFill>
                <a:hlinkClick r:id="rId10"/>
              </a:rPr>
              <a:t>https://make.girls.moe/#/</a:t>
            </a:r>
            <a:r>
              <a:rPr lang="en-US" sz="1200" dirty="0">
                <a:solidFill>
                  <a:srgbClr val="1A1A1A"/>
                </a:solidFill>
              </a:rPr>
              <a:t>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1A1A1A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749608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4"/>
            <a:ext cx="7577254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Sampling from empirical distributions 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b="1" dirty="0"/>
              <a:t>Example 3</a:t>
            </a:r>
            <a:r>
              <a:rPr lang="en-US" sz="1200" dirty="0"/>
              <a:t>: bag of objects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Observations can be one of 10 objects, each one happening with equal probability (equally likely).</a:t>
            </a:r>
          </a:p>
          <a:p>
            <a:endParaRPr lang="en-US" sz="1200" dirty="0"/>
          </a:p>
          <a:p>
            <a:pPr algn="ctr"/>
            <a:r>
              <a:rPr lang="en-US" sz="1200" dirty="0"/>
              <a:t>Probability(1) = Probability(2) = … = Probability(10) = 1/10</a:t>
            </a:r>
          </a:p>
          <a:p>
            <a:endParaRPr lang="en-US" sz="1200" dirty="0"/>
          </a:p>
          <a:p>
            <a:r>
              <a:rPr lang="en-US" sz="1200" b="1" dirty="0"/>
              <a:t>Assumption</a:t>
            </a:r>
            <a:r>
              <a:rPr lang="en-US" sz="1200" dirty="0"/>
              <a:t>: the objects in the bag are unique.</a:t>
            </a:r>
          </a:p>
          <a:p>
            <a:endParaRPr lang="en-US" sz="1200" dirty="0"/>
          </a:p>
          <a:p>
            <a:r>
              <a:rPr lang="en-US" sz="1200" b="1" dirty="0"/>
              <a:t>Note</a:t>
            </a:r>
            <a:r>
              <a:rPr lang="en-US" sz="1200" dirty="0"/>
              <a:t>: we could sample without replacement</a:t>
            </a:r>
          </a:p>
          <a:p>
            <a:endParaRPr lang="en-US" sz="1200" dirty="0"/>
          </a:p>
          <a:p>
            <a:pPr algn="ctr"/>
            <a:r>
              <a:rPr lang="en-US" sz="1200" dirty="0"/>
              <a:t>Probability(any 1</a:t>
            </a:r>
            <a:r>
              <a:rPr lang="en-US" sz="1200" baseline="30000" dirty="0"/>
              <a:t>st</a:t>
            </a:r>
            <a:r>
              <a:rPr lang="en-US" sz="1200" dirty="0"/>
              <a:t> draw) = 1/10, Probability(any 2</a:t>
            </a:r>
            <a:r>
              <a:rPr lang="en-US" sz="1200" baseline="30000" dirty="0"/>
              <a:t>nd</a:t>
            </a:r>
            <a:r>
              <a:rPr lang="en-US" sz="1200" dirty="0"/>
              <a:t> draw|1</a:t>
            </a:r>
            <a:r>
              <a:rPr lang="en-US" sz="1200" baseline="30000" dirty="0"/>
              <a:t>st</a:t>
            </a:r>
            <a:r>
              <a:rPr lang="en-US" sz="1200" dirty="0"/>
              <a:t> draw) = 1/9, …, Probability(any 10</a:t>
            </a:r>
            <a:r>
              <a:rPr lang="en-US" sz="1200" baseline="30000" dirty="0"/>
              <a:t>th</a:t>
            </a:r>
            <a:r>
              <a:rPr lang="en-US" sz="1200" dirty="0"/>
              <a:t> draw|9</a:t>
            </a:r>
            <a:r>
              <a:rPr lang="en-US" sz="1200" baseline="30000" dirty="0"/>
              <a:t>th</a:t>
            </a:r>
            <a:r>
              <a:rPr lang="en-US" sz="1200" dirty="0"/>
              <a:t> draw, …) = 1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A3F4B09-EC54-4E4C-B0E7-B274FE991C10}"/>
              </a:ext>
            </a:extLst>
          </p:cNvPr>
          <p:cNvGrpSpPr>
            <a:grpSpLocks noChangeAspect="1"/>
          </p:cNvGrpSpPr>
          <p:nvPr/>
        </p:nvGrpSpPr>
        <p:grpSpPr>
          <a:xfrm>
            <a:off x="4800601" y="1028699"/>
            <a:ext cx="2162056" cy="1714500"/>
            <a:chOff x="4080186" y="1224481"/>
            <a:chExt cx="4138263" cy="2908144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C34444AD-6188-244D-BBE7-53418CE8D364}"/>
                </a:ext>
              </a:extLst>
            </p:cNvPr>
            <p:cNvSpPr/>
            <p:nvPr/>
          </p:nvSpPr>
          <p:spPr>
            <a:xfrm>
              <a:off x="4080186" y="1951462"/>
              <a:ext cx="2653083" cy="2181163"/>
            </a:xfrm>
            <a:custGeom>
              <a:avLst/>
              <a:gdLst>
                <a:gd name="connsiteX0" fmla="*/ 673727 w 2939972"/>
                <a:gd name="connsiteY0" fmla="*/ 0 h 2378501"/>
                <a:gd name="connsiteX1" fmla="*/ 617971 w 2939972"/>
                <a:gd name="connsiteY1" fmla="*/ 657922 h 2378501"/>
                <a:gd name="connsiteX2" fmla="*/ 4654 w 2939972"/>
                <a:gd name="connsiteY2" fmla="*/ 1315844 h 2378501"/>
                <a:gd name="connsiteX3" fmla="*/ 985961 w 2939972"/>
                <a:gd name="connsiteY3" fmla="*/ 2341756 h 2378501"/>
                <a:gd name="connsiteX4" fmla="*/ 2870517 w 2939972"/>
                <a:gd name="connsiteY4" fmla="*/ 2040673 h 2378501"/>
                <a:gd name="connsiteX5" fmla="*/ 2402166 w 2939972"/>
                <a:gd name="connsiteY5" fmla="*/ 992459 h 2378501"/>
                <a:gd name="connsiteX6" fmla="*/ 1153230 w 2939972"/>
                <a:gd name="connsiteY6" fmla="*/ 546410 h 2378501"/>
                <a:gd name="connsiteX7" fmla="*/ 1142078 w 2939972"/>
                <a:gd name="connsiteY7" fmla="*/ 156117 h 2378501"/>
                <a:gd name="connsiteX0" fmla="*/ 673727 w 2727508"/>
                <a:gd name="connsiteY0" fmla="*/ 0 h 2358561"/>
                <a:gd name="connsiteX1" fmla="*/ 617971 w 2727508"/>
                <a:gd name="connsiteY1" fmla="*/ 657922 h 2358561"/>
                <a:gd name="connsiteX2" fmla="*/ 4654 w 2727508"/>
                <a:gd name="connsiteY2" fmla="*/ 1315844 h 2358561"/>
                <a:gd name="connsiteX3" fmla="*/ 985961 w 2727508"/>
                <a:gd name="connsiteY3" fmla="*/ 2341756 h 2358561"/>
                <a:gd name="connsiteX4" fmla="*/ 2625190 w 2727508"/>
                <a:gd name="connsiteY4" fmla="*/ 1884556 h 2358561"/>
                <a:gd name="connsiteX5" fmla="*/ 2402166 w 2727508"/>
                <a:gd name="connsiteY5" fmla="*/ 992459 h 2358561"/>
                <a:gd name="connsiteX6" fmla="*/ 1153230 w 2727508"/>
                <a:gd name="connsiteY6" fmla="*/ 546410 h 2358561"/>
                <a:gd name="connsiteX7" fmla="*/ 1142078 w 2727508"/>
                <a:gd name="connsiteY7" fmla="*/ 156117 h 2358561"/>
                <a:gd name="connsiteX0" fmla="*/ 673727 w 2712727"/>
                <a:gd name="connsiteY0" fmla="*/ 0 h 2362187"/>
                <a:gd name="connsiteX1" fmla="*/ 617971 w 2712727"/>
                <a:gd name="connsiteY1" fmla="*/ 657922 h 2362187"/>
                <a:gd name="connsiteX2" fmla="*/ 4654 w 2712727"/>
                <a:gd name="connsiteY2" fmla="*/ 1315844 h 2362187"/>
                <a:gd name="connsiteX3" fmla="*/ 985961 w 2712727"/>
                <a:gd name="connsiteY3" fmla="*/ 2341756 h 2362187"/>
                <a:gd name="connsiteX4" fmla="*/ 2625190 w 2712727"/>
                <a:gd name="connsiteY4" fmla="*/ 1884556 h 2362187"/>
                <a:gd name="connsiteX5" fmla="*/ 2402166 w 2712727"/>
                <a:gd name="connsiteY5" fmla="*/ 992459 h 2362187"/>
                <a:gd name="connsiteX6" fmla="*/ 1153230 w 2712727"/>
                <a:gd name="connsiteY6" fmla="*/ 546410 h 2362187"/>
                <a:gd name="connsiteX7" fmla="*/ 1142078 w 2712727"/>
                <a:gd name="connsiteY7" fmla="*/ 156117 h 2362187"/>
                <a:gd name="connsiteX0" fmla="*/ 673727 w 2712727"/>
                <a:gd name="connsiteY0" fmla="*/ 0 h 2352216"/>
                <a:gd name="connsiteX1" fmla="*/ 617971 w 2712727"/>
                <a:gd name="connsiteY1" fmla="*/ 657922 h 2352216"/>
                <a:gd name="connsiteX2" fmla="*/ 4654 w 2712727"/>
                <a:gd name="connsiteY2" fmla="*/ 1315844 h 2352216"/>
                <a:gd name="connsiteX3" fmla="*/ 985961 w 2712727"/>
                <a:gd name="connsiteY3" fmla="*/ 2341756 h 2352216"/>
                <a:gd name="connsiteX4" fmla="*/ 2625190 w 2712727"/>
                <a:gd name="connsiteY4" fmla="*/ 1884556 h 2352216"/>
                <a:gd name="connsiteX5" fmla="*/ 2402166 w 2712727"/>
                <a:gd name="connsiteY5" fmla="*/ 992459 h 2352216"/>
                <a:gd name="connsiteX6" fmla="*/ 1153230 w 2712727"/>
                <a:gd name="connsiteY6" fmla="*/ 546410 h 2352216"/>
                <a:gd name="connsiteX7" fmla="*/ 1142078 w 2712727"/>
                <a:gd name="connsiteY7" fmla="*/ 156117 h 2352216"/>
                <a:gd name="connsiteX0" fmla="*/ 607291 w 2646291"/>
                <a:gd name="connsiteY0" fmla="*/ 0 h 2348431"/>
                <a:gd name="connsiteX1" fmla="*/ 551535 w 2646291"/>
                <a:gd name="connsiteY1" fmla="*/ 657922 h 2348431"/>
                <a:gd name="connsiteX2" fmla="*/ 5126 w 2646291"/>
                <a:gd name="connsiteY2" fmla="*/ 1605776 h 2348431"/>
                <a:gd name="connsiteX3" fmla="*/ 919525 w 2646291"/>
                <a:gd name="connsiteY3" fmla="*/ 2341756 h 2348431"/>
                <a:gd name="connsiteX4" fmla="*/ 2558754 w 2646291"/>
                <a:gd name="connsiteY4" fmla="*/ 1884556 h 2348431"/>
                <a:gd name="connsiteX5" fmla="*/ 2335730 w 2646291"/>
                <a:gd name="connsiteY5" fmla="*/ 992459 h 2348431"/>
                <a:gd name="connsiteX6" fmla="*/ 1086794 w 2646291"/>
                <a:gd name="connsiteY6" fmla="*/ 546410 h 2348431"/>
                <a:gd name="connsiteX7" fmla="*/ 1075642 w 2646291"/>
                <a:gd name="connsiteY7" fmla="*/ 156117 h 2348431"/>
                <a:gd name="connsiteX0" fmla="*/ 603347 w 2642347"/>
                <a:gd name="connsiteY0" fmla="*/ 0 h 2348431"/>
                <a:gd name="connsiteX1" fmla="*/ 547591 w 2642347"/>
                <a:gd name="connsiteY1" fmla="*/ 657922 h 2348431"/>
                <a:gd name="connsiteX2" fmla="*/ 1182 w 2642347"/>
                <a:gd name="connsiteY2" fmla="*/ 1605776 h 2348431"/>
                <a:gd name="connsiteX3" fmla="*/ 915581 w 2642347"/>
                <a:gd name="connsiteY3" fmla="*/ 2341756 h 2348431"/>
                <a:gd name="connsiteX4" fmla="*/ 2554810 w 2642347"/>
                <a:gd name="connsiteY4" fmla="*/ 1884556 h 2348431"/>
                <a:gd name="connsiteX5" fmla="*/ 2331786 w 2642347"/>
                <a:gd name="connsiteY5" fmla="*/ 992459 h 2348431"/>
                <a:gd name="connsiteX6" fmla="*/ 1082850 w 2642347"/>
                <a:gd name="connsiteY6" fmla="*/ 546410 h 2348431"/>
                <a:gd name="connsiteX7" fmla="*/ 1071698 w 2642347"/>
                <a:gd name="connsiteY7" fmla="*/ 156117 h 2348431"/>
                <a:gd name="connsiteX0" fmla="*/ 603347 w 2635613"/>
                <a:gd name="connsiteY0" fmla="*/ 0 h 2348431"/>
                <a:gd name="connsiteX1" fmla="*/ 547591 w 2635613"/>
                <a:gd name="connsiteY1" fmla="*/ 657922 h 2348431"/>
                <a:gd name="connsiteX2" fmla="*/ 1182 w 2635613"/>
                <a:gd name="connsiteY2" fmla="*/ 1605776 h 2348431"/>
                <a:gd name="connsiteX3" fmla="*/ 915581 w 2635613"/>
                <a:gd name="connsiteY3" fmla="*/ 2341756 h 2348431"/>
                <a:gd name="connsiteX4" fmla="*/ 2554810 w 2635613"/>
                <a:gd name="connsiteY4" fmla="*/ 1884556 h 2348431"/>
                <a:gd name="connsiteX5" fmla="*/ 2331786 w 2635613"/>
                <a:gd name="connsiteY5" fmla="*/ 992459 h 2348431"/>
                <a:gd name="connsiteX6" fmla="*/ 1305874 w 2635613"/>
                <a:gd name="connsiteY6" fmla="*/ 579864 h 2348431"/>
                <a:gd name="connsiteX7" fmla="*/ 1071698 w 2635613"/>
                <a:gd name="connsiteY7" fmla="*/ 156117 h 2348431"/>
                <a:gd name="connsiteX0" fmla="*/ 603347 w 2635613"/>
                <a:gd name="connsiteY0" fmla="*/ 0 h 2348431"/>
                <a:gd name="connsiteX1" fmla="*/ 547591 w 2635613"/>
                <a:gd name="connsiteY1" fmla="*/ 657922 h 2348431"/>
                <a:gd name="connsiteX2" fmla="*/ 1182 w 2635613"/>
                <a:gd name="connsiteY2" fmla="*/ 1605776 h 2348431"/>
                <a:gd name="connsiteX3" fmla="*/ 915581 w 2635613"/>
                <a:gd name="connsiteY3" fmla="*/ 2341756 h 2348431"/>
                <a:gd name="connsiteX4" fmla="*/ 2554810 w 2635613"/>
                <a:gd name="connsiteY4" fmla="*/ 1884556 h 2348431"/>
                <a:gd name="connsiteX5" fmla="*/ 2331786 w 2635613"/>
                <a:gd name="connsiteY5" fmla="*/ 992459 h 2348431"/>
                <a:gd name="connsiteX6" fmla="*/ 1305874 w 2635613"/>
                <a:gd name="connsiteY6" fmla="*/ 579864 h 2348431"/>
                <a:gd name="connsiteX7" fmla="*/ 1205513 w 2635613"/>
                <a:gd name="connsiteY7" fmla="*/ 167268 h 2348431"/>
                <a:gd name="connsiteX0" fmla="*/ 547569 w 2635591"/>
                <a:gd name="connsiteY0" fmla="*/ 44605 h 2181163"/>
                <a:gd name="connsiteX1" fmla="*/ 547569 w 2635591"/>
                <a:gd name="connsiteY1" fmla="*/ 490654 h 2181163"/>
                <a:gd name="connsiteX2" fmla="*/ 1160 w 2635591"/>
                <a:gd name="connsiteY2" fmla="*/ 1438508 h 2181163"/>
                <a:gd name="connsiteX3" fmla="*/ 915559 w 2635591"/>
                <a:gd name="connsiteY3" fmla="*/ 2174488 h 2181163"/>
                <a:gd name="connsiteX4" fmla="*/ 2554788 w 2635591"/>
                <a:gd name="connsiteY4" fmla="*/ 1717288 h 2181163"/>
                <a:gd name="connsiteX5" fmla="*/ 2331764 w 2635591"/>
                <a:gd name="connsiteY5" fmla="*/ 825191 h 2181163"/>
                <a:gd name="connsiteX6" fmla="*/ 1305852 w 2635591"/>
                <a:gd name="connsiteY6" fmla="*/ 412596 h 2181163"/>
                <a:gd name="connsiteX7" fmla="*/ 1205491 w 2635591"/>
                <a:gd name="connsiteY7" fmla="*/ 0 h 2181163"/>
                <a:gd name="connsiteX0" fmla="*/ 547569 w 2653083"/>
                <a:gd name="connsiteY0" fmla="*/ 44605 h 2181163"/>
                <a:gd name="connsiteX1" fmla="*/ 547569 w 2653083"/>
                <a:gd name="connsiteY1" fmla="*/ 490654 h 2181163"/>
                <a:gd name="connsiteX2" fmla="*/ 1160 w 2653083"/>
                <a:gd name="connsiteY2" fmla="*/ 1438508 h 2181163"/>
                <a:gd name="connsiteX3" fmla="*/ 915559 w 2653083"/>
                <a:gd name="connsiteY3" fmla="*/ 2174488 h 2181163"/>
                <a:gd name="connsiteX4" fmla="*/ 2554788 w 2653083"/>
                <a:gd name="connsiteY4" fmla="*/ 1717288 h 2181163"/>
                <a:gd name="connsiteX5" fmla="*/ 2331764 w 2653083"/>
                <a:gd name="connsiteY5" fmla="*/ 825191 h 2181163"/>
                <a:gd name="connsiteX6" fmla="*/ 1305852 w 2653083"/>
                <a:gd name="connsiteY6" fmla="*/ 412596 h 2181163"/>
                <a:gd name="connsiteX7" fmla="*/ 1205491 w 2653083"/>
                <a:gd name="connsiteY7" fmla="*/ 0 h 218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3083" h="2181163">
                  <a:moveTo>
                    <a:pt x="547569" y="44605"/>
                  </a:moveTo>
                  <a:cubicBezTo>
                    <a:pt x="575447" y="263912"/>
                    <a:pt x="638637" y="258337"/>
                    <a:pt x="547569" y="490654"/>
                  </a:cubicBezTo>
                  <a:cubicBezTo>
                    <a:pt x="456501" y="722971"/>
                    <a:pt x="-26719" y="968299"/>
                    <a:pt x="1160" y="1438508"/>
                  </a:cubicBezTo>
                  <a:cubicBezTo>
                    <a:pt x="29039" y="1908717"/>
                    <a:pt x="489954" y="2128025"/>
                    <a:pt x="915559" y="2174488"/>
                  </a:cubicBezTo>
                  <a:cubicBezTo>
                    <a:pt x="1341164" y="2220951"/>
                    <a:pt x="2352208" y="2020229"/>
                    <a:pt x="2554788" y="1717288"/>
                  </a:cubicBezTo>
                  <a:cubicBezTo>
                    <a:pt x="2757368" y="1414347"/>
                    <a:pt x="2629129" y="1031489"/>
                    <a:pt x="2331764" y="825191"/>
                  </a:cubicBezTo>
                  <a:cubicBezTo>
                    <a:pt x="2034399" y="618893"/>
                    <a:pt x="1493564" y="550128"/>
                    <a:pt x="1305852" y="412596"/>
                  </a:cubicBezTo>
                  <a:cubicBezTo>
                    <a:pt x="1118140" y="275064"/>
                    <a:pt x="1190623" y="79917"/>
                    <a:pt x="1205491" y="0"/>
                  </a:cubicBezTo>
                </a:path>
              </a:pathLst>
            </a:cu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D31342-43CE-4740-928E-3AA446E4DDA2}"/>
                </a:ext>
              </a:extLst>
            </p:cNvPr>
            <p:cNvSpPr/>
            <p:nvPr/>
          </p:nvSpPr>
          <p:spPr>
            <a:xfrm>
              <a:off x="4549698" y="3066585"/>
              <a:ext cx="167268" cy="16726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B3AA3C4-2150-DE49-864F-3EC2F85D572A}"/>
                </a:ext>
              </a:extLst>
            </p:cNvPr>
            <p:cNvSpPr/>
            <p:nvPr/>
          </p:nvSpPr>
          <p:spPr>
            <a:xfrm>
              <a:off x="5118410" y="2776654"/>
              <a:ext cx="189570" cy="18957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EC6B4C41-6E29-434A-80B7-11DBA1506D80}"/>
                </a:ext>
              </a:extLst>
            </p:cNvPr>
            <p:cNvSpPr/>
            <p:nvPr/>
          </p:nvSpPr>
          <p:spPr>
            <a:xfrm>
              <a:off x="5029200" y="3233854"/>
              <a:ext cx="232838" cy="200722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5-Point Star 8">
              <a:extLst>
                <a:ext uri="{FF2B5EF4-FFF2-40B4-BE49-F238E27FC236}">
                  <a16:creationId xmlns:a16="http://schemas.microsoft.com/office/drawing/2014/main" id="{1D2EA1C0-B892-8543-959D-4E2F9D8E85DE}"/>
                </a:ext>
              </a:extLst>
            </p:cNvPr>
            <p:cNvSpPr/>
            <p:nvPr/>
          </p:nvSpPr>
          <p:spPr>
            <a:xfrm>
              <a:off x="5653668" y="3066585"/>
              <a:ext cx="234176" cy="234176"/>
            </a:xfrm>
            <a:prstGeom prst="star5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egular Pentagon 9">
              <a:extLst>
                <a:ext uri="{FF2B5EF4-FFF2-40B4-BE49-F238E27FC236}">
                  <a16:creationId xmlns:a16="http://schemas.microsoft.com/office/drawing/2014/main" id="{FEB8683D-EAC7-2C43-9147-BB062C0BF6EF}"/>
                </a:ext>
              </a:extLst>
            </p:cNvPr>
            <p:cNvSpPr/>
            <p:nvPr/>
          </p:nvSpPr>
          <p:spPr>
            <a:xfrm>
              <a:off x="6222380" y="3233854"/>
              <a:ext cx="210758" cy="200722"/>
            </a:xfrm>
            <a:prstGeom prst="pentagon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6D6D018F-5481-D04F-A6A9-22BFF1E3BC49}"/>
                </a:ext>
              </a:extLst>
            </p:cNvPr>
            <p:cNvSpPr/>
            <p:nvPr/>
          </p:nvSpPr>
          <p:spPr>
            <a:xfrm>
              <a:off x="5406727" y="3460215"/>
              <a:ext cx="256478" cy="256478"/>
            </a:xfrm>
            <a:prstGeom prst="diamond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D174A31-7E27-3548-9A0F-F4003DDC3596}"/>
                </a:ext>
              </a:extLst>
            </p:cNvPr>
            <p:cNvSpPr/>
            <p:nvPr/>
          </p:nvSpPr>
          <p:spPr>
            <a:xfrm>
              <a:off x="4945567" y="3769114"/>
              <a:ext cx="167268" cy="16726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gular Pentagon 12">
              <a:extLst>
                <a:ext uri="{FF2B5EF4-FFF2-40B4-BE49-F238E27FC236}">
                  <a16:creationId xmlns:a16="http://schemas.microsoft.com/office/drawing/2014/main" id="{6225B8F1-D920-6745-822E-2A340FC8C35A}"/>
                </a:ext>
              </a:extLst>
            </p:cNvPr>
            <p:cNvSpPr/>
            <p:nvPr/>
          </p:nvSpPr>
          <p:spPr>
            <a:xfrm>
              <a:off x="4549698" y="3474703"/>
              <a:ext cx="210758" cy="200722"/>
            </a:xfrm>
            <a:prstGeom prst="pentagon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C969889A-5ED4-AC49-AC3E-C92867959D15}"/>
                </a:ext>
              </a:extLst>
            </p:cNvPr>
            <p:cNvSpPr/>
            <p:nvPr/>
          </p:nvSpPr>
          <p:spPr>
            <a:xfrm>
              <a:off x="5534966" y="2638805"/>
              <a:ext cx="256478" cy="256478"/>
            </a:xfrm>
            <a:prstGeom prst="diamond">
              <a:avLst/>
            </a:prstGeom>
            <a:solidFill>
              <a:srgbClr val="7030A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9FB47E8-E314-124F-BC7E-28B17737F998}"/>
                </a:ext>
              </a:extLst>
            </p:cNvPr>
            <p:cNvSpPr/>
            <p:nvPr/>
          </p:nvSpPr>
          <p:spPr>
            <a:xfrm>
              <a:off x="5839522" y="3575064"/>
              <a:ext cx="189570" cy="189570"/>
            </a:xfrm>
            <a:prstGeom prst="ellipse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3B29C32-5819-CE45-948C-CCB264B53F2A}"/>
                </a:ext>
              </a:extLst>
            </p:cNvPr>
            <p:cNvSpPr/>
            <p:nvPr/>
          </p:nvSpPr>
          <p:spPr>
            <a:xfrm>
              <a:off x="4894913" y="1224481"/>
              <a:ext cx="3111663" cy="1028064"/>
            </a:xfrm>
            <a:custGeom>
              <a:avLst/>
              <a:gdLst>
                <a:gd name="connsiteX0" fmla="*/ 108824 w 3688365"/>
                <a:gd name="connsiteY0" fmla="*/ 899143 h 943748"/>
                <a:gd name="connsiteX1" fmla="*/ 242639 w 3688365"/>
                <a:gd name="connsiteY1" fmla="*/ 140860 h 943748"/>
                <a:gd name="connsiteX2" fmla="*/ 2249858 w 3688365"/>
                <a:gd name="connsiteY2" fmla="*/ 73953 h 943748"/>
                <a:gd name="connsiteX3" fmla="*/ 3688365 w 3688365"/>
                <a:gd name="connsiteY3" fmla="*/ 943748 h 943748"/>
                <a:gd name="connsiteX0" fmla="*/ 35478 w 3615019"/>
                <a:gd name="connsiteY0" fmla="*/ 950886 h 995491"/>
                <a:gd name="connsiteX1" fmla="*/ 436922 w 3615019"/>
                <a:gd name="connsiteY1" fmla="*/ 92242 h 995491"/>
                <a:gd name="connsiteX2" fmla="*/ 2176512 w 3615019"/>
                <a:gd name="connsiteY2" fmla="*/ 125696 h 995491"/>
                <a:gd name="connsiteX3" fmla="*/ 3615019 w 3615019"/>
                <a:gd name="connsiteY3" fmla="*/ 995491 h 995491"/>
                <a:gd name="connsiteX0" fmla="*/ 35080 w 3614621"/>
                <a:gd name="connsiteY0" fmla="*/ 982039 h 1026644"/>
                <a:gd name="connsiteX1" fmla="*/ 436524 w 3614621"/>
                <a:gd name="connsiteY1" fmla="*/ 123395 h 1026644"/>
                <a:gd name="connsiteX2" fmla="*/ 2153812 w 3614621"/>
                <a:gd name="connsiteY2" fmla="*/ 101093 h 1026644"/>
                <a:gd name="connsiteX3" fmla="*/ 3614621 w 3614621"/>
                <a:gd name="connsiteY3" fmla="*/ 1026644 h 1026644"/>
                <a:gd name="connsiteX0" fmla="*/ 35080 w 3112817"/>
                <a:gd name="connsiteY0" fmla="*/ 978318 h 978318"/>
                <a:gd name="connsiteX1" fmla="*/ 436524 w 3112817"/>
                <a:gd name="connsiteY1" fmla="*/ 119674 h 978318"/>
                <a:gd name="connsiteX2" fmla="*/ 2153812 w 3112817"/>
                <a:gd name="connsiteY2" fmla="*/ 97372 h 978318"/>
                <a:gd name="connsiteX3" fmla="*/ 3112817 w 3112817"/>
                <a:gd name="connsiteY3" fmla="*/ 967167 h 978318"/>
                <a:gd name="connsiteX0" fmla="*/ 35080 w 3112817"/>
                <a:gd name="connsiteY0" fmla="*/ 978318 h 978318"/>
                <a:gd name="connsiteX1" fmla="*/ 436524 w 3112817"/>
                <a:gd name="connsiteY1" fmla="*/ 119674 h 978318"/>
                <a:gd name="connsiteX2" fmla="*/ 2153812 w 3112817"/>
                <a:gd name="connsiteY2" fmla="*/ 97372 h 978318"/>
                <a:gd name="connsiteX3" fmla="*/ 3112817 w 3112817"/>
                <a:gd name="connsiteY3" fmla="*/ 967167 h 978318"/>
                <a:gd name="connsiteX0" fmla="*/ 35080 w 3112817"/>
                <a:gd name="connsiteY0" fmla="*/ 1001120 h 1001120"/>
                <a:gd name="connsiteX1" fmla="*/ 436524 w 3112817"/>
                <a:gd name="connsiteY1" fmla="*/ 142476 h 1001120"/>
                <a:gd name="connsiteX2" fmla="*/ 2153812 w 3112817"/>
                <a:gd name="connsiteY2" fmla="*/ 120174 h 1001120"/>
                <a:gd name="connsiteX3" fmla="*/ 3112817 w 3112817"/>
                <a:gd name="connsiteY3" fmla="*/ 989969 h 1001120"/>
                <a:gd name="connsiteX0" fmla="*/ 33926 w 3111663"/>
                <a:gd name="connsiteY0" fmla="*/ 1028064 h 1028064"/>
                <a:gd name="connsiteX1" fmla="*/ 435370 w 3111663"/>
                <a:gd name="connsiteY1" fmla="*/ 169420 h 1028064"/>
                <a:gd name="connsiteX2" fmla="*/ 2152658 w 3111663"/>
                <a:gd name="connsiteY2" fmla="*/ 147118 h 1028064"/>
                <a:gd name="connsiteX3" fmla="*/ 3111663 w 3111663"/>
                <a:gd name="connsiteY3" fmla="*/ 1016913 h 102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1663" h="1028064">
                  <a:moveTo>
                    <a:pt x="33926" y="1028064"/>
                  </a:moveTo>
                  <a:cubicBezTo>
                    <a:pt x="-77586" y="717688"/>
                    <a:pt x="93399" y="394302"/>
                    <a:pt x="435370" y="169420"/>
                  </a:cubicBezTo>
                  <a:cubicBezTo>
                    <a:pt x="777341" y="-55462"/>
                    <a:pt x="1728912" y="-49887"/>
                    <a:pt x="2152658" y="147118"/>
                  </a:cubicBezTo>
                  <a:cubicBezTo>
                    <a:pt x="2576404" y="344123"/>
                    <a:pt x="3020595" y="753001"/>
                    <a:pt x="3111663" y="1016913"/>
                  </a:cubicBezTo>
                </a:path>
              </a:pathLst>
            </a:custGeom>
            <a:noFill/>
            <a:ln w="38100" cmpd="sng">
              <a:solidFill>
                <a:schemeClr val="tx1">
                  <a:lumMod val="65000"/>
                  <a:lumOff val="35000"/>
                </a:schemeClr>
              </a:solidFill>
              <a:prstDash val="dash"/>
              <a:headEnd type="triangl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CABBBC-4FB1-A349-A832-2DE5A6B5BD27}"/>
                </a:ext>
              </a:extLst>
            </p:cNvPr>
            <p:cNvSpPr txBox="1"/>
            <p:nvPr/>
          </p:nvSpPr>
          <p:spPr>
            <a:xfrm>
              <a:off x="7850459" y="2386361"/>
              <a:ext cx="367990" cy="509001"/>
            </a:xfrm>
            <a:prstGeom prst="rect">
              <a:avLst/>
            </a:prstGeom>
            <a:noFill/>
            <a:ln w="254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5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3996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4"/>
            <a:ext cx="7577254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Sampling from a continuous distribution 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b="1"/>
              <a:t>Example 4</a:t>
            </a:r>
            <a:r>
              <a:rPr lang="en-US" sz="1200"/>
              <a:t>: </a:t>
            </a:r>
            <a:r>
              <a:rPr lang="en-US" sz="1200" dirty="0"/>
              <a:t>numbers between 0 and 1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From previous example, let the bag have a large number of objects, say 1, 2, …, 2</a:t>
            </a:r>
            <a:r>
              <a:rPr lang="en-US" sz="1200" baseline="30000" dirty="0"/>
              <a:t>48</a:t>
            </a:r>
            <a:r>
              <a:rPr lang="en-US" sz="1200" dirty="0"/>
              <a:t>-1.</a:t>
            </a:r>
          </a:p>
          <a:p>
            <a:endParaRPr lang="en-US" sz="1200" dirty="0"/>
          </a:p>
          <a:p>
            <a:r>
              <a:rPr lang="en-US" sz="1200" dirty="0"/>
              <a:t>Draw one number from the bag and divide it by 2</a:t>
            </a:r>
            <a:r>
              <a:rPr lang="en-US" sz="1200" baseline="30000" dirty="0"/>
              <a:t>48</a:t>
            </a:r>
            <a:r>
              <a:rPr lang="en-US" sz="1200" dirty="0"/>
              <a:t>, the resulting number is between 0 and 1 (excluding 0 and 1).</a:t>
            </a:r>
          </a:p>
          <a:p>
            <a:endParaRPr lang="en-US" sz="1200" dirty="0"/>
          </a:p>
          <a:p>
            <a:endParaRPr lang="en-US" sz="1200" b="1" dirty="0"/>
          </a:p>
          <a:p>
            <a:r>
              <a:rPr lang="en-US" sz="1200" b="1" dirty="0"/>
              <a:t>Note</a:t>
            </a:r>
            <a:r>
              <a:rPr lang="en-US" sz="1200" dirty="0"/>
              <a:t>: each number in the bag has the same probability of being drawn, Probability(number) = 1/(2</a:t>
            </a:r>
            <a:r>
              <a:rPr lang="en-US" sz="1200" baseline="30000" dirty="0"/>
              <a:t>48</a:t>
            </a:r>
            <a:r>
              <a:rPr lang="en-US" sz="1200" dirty="0"/>
              <a:t>-1).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Computationally, “drawing from the bag” is implemented by generating the sequence 1, 2, …, 2</a:t>
            </a:r>
            <a:r>
              <a:rPr lang="en-US" sz="1200" baseline="30000" dirty="0"/>
              <a:t>48</a:t>
            </a:r>
            <a:r>
              <a:rPr lang="en-US" sz="1200" dirty="0"/>
              <a:t>-1 in random order.</a:t>
            </a:r>
          </a:p>
        </p:txBody>
      </p:sp>
    </p:spTree>
    <p:extLst>
      <p:ext uri="{BB962C8B-B14F-4D97-AF65-F5344CB8AC3E}">
        <p14:creationId xmlns:p14="http://schemas.microsoft.com/office/powerpoint/2010/main" val="3856166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4"/>
            <a:ext cx="7577254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Sampling from a continuous distribution 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b="1" dirty="0"/>
              <a:t>Example 4</a:t>
            </a:r>
            <a:r>
              <a:rPr lang="en-US" sz="1200" dirty="0"/>
              <a:t>: numbers between 0 and 1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From previous example, let the bag have a large number of objects, say 1, 2, …, 2</a:t>
            </a:r>
            <a:r>
              <a:rPr lang="en-US" sz="1200" baseline="30000" dirty="0"/>
              <a:t>48</a:t>
            </a:r>
            <a:r>
              <a:rPr lang="en-US" sz="1200" dirty="0"/>
              <a:t>-1.</a:t>
            </a:r>
          </a:p>
          <a:p>
            <a:endParaRPr lang="en-US" sz="1200" dirty="0"/>
          </a:p>
          <a:p>
            <a:r>
              <a:rPr lang="en-US" sz="1200" dirty="0"/>
              <a:t>Draw one number from the bag and divide it by 2</a:t>
            </a:r>
            <a:r>
              <a:rPr lang="en-US" sz="1200" baseline="30000" dirty="0"/>
              <a:t>48</a:t>
            </a:r>
            <a:r>
              <a:rPr lang="en-US" sz="1200" dirty="0"/>
              <a:t>, the resulting number is between 0 and 1 (excluding 0 and 1).</a:t>
            </a:r>
          </a:p>
          <a:p>
            <a:endParaRPr lang="en-US" sz="1200" dirty="0"/>
          </a:p>
          <a:p>
            <a:endParaRPr lang="en-US" sz="1200" b="1" dirty="0"/>
          </a:p>
          <a:p>
            <a:r>
              <a:rPr lang="en-US" sz="1200" b="1" dirty="0"/>
              <a:t>Note</a:t>
            </a:r>
            <a:r>
              <a:rPr lang="en-US" sz="1200" dirty="0"/>
              <a:t>: each number in the bag has the same probability of being drawn, Probability(number) = 1/(2</a:t>
            </a:r>
            <a:r>
              <a:rPr lang="en-US" sz="1200" baseline="30000" dirty="0"/>
              <a:t>48</a:t>
            </a:r>
            <a:r>
              <a:rPr lang="en-US" sz="1200" dirty="0"/>
              <a:t>-1).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Computationally, “drawing from the bag” is implemented by generating the sequence 1, 2, …, 2</a:t>
            </a:r>
            <a:r>
              <a:rPr lang="en-US" sz="1200" baseline="30000" dirty="0"/>
              <a:t>48</a:t>
            </a:r>
            <a:r>
              <a:rPr lang="en-US" sz="1200" dirty="0"/>
              <a:t>-1 in random order.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798CDF-F3CC-6D42-8888-74625EF84E47}"/>
                  </a:ext>
                </a:extLst>
              </p:cNvPr>
              <p:cNvSpPr txBox="1"/>
              <p:nvPr/>
            </p:nvSpPr>
            <p:spPr>
              <a:xfrm>
                <a:off x="3376334" y="3570632"/>
                <a:ext cx="2290970" cy="784830"/>
              </a:xfrm>
              <a:prstGeom prst="rect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/>
                  <a:t>Linear congruential generator (Unix drand48)</a:t>
                </a:r>
              </a:p>
              <a:p>
                <a:endParaRPr lang="en-US" sz="9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9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25214903917</m:t>
                          </m:r>
                          <m:sSub>
                            <m:sSubPr>
                              <m:ctrlPr>
                                <a:rPr lang="en-US" sz="9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9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+11</m:t>
                          </m:r>
                        </m:e>
                      </m:d>
                      <m:r>
                        <m:rPr>
                          <m:sty m:val="p"/>
                        </m:rPr>
                        <a:rPr lang="en-US" sz="900">
                          <a:latin typeface="Cambria Math" panose="02040503050406030204" pitchFamily="18" charset="0"/>
                        </a:rPr>
                        <m:t>mod</m:t>
                      </m:r>
                      <m:r>
                        <a:rPr lang="en-US" sz="9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9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900" i="1">
                              <a:latin typeface="Cambria Math" panose="02040503050406030204" pitchFamily="18" charset="0"/>
                            </a:rPr>
                            <m:t>48</m:t>
                          </m:r>
                        </m:sup>
                      </m:sSup>
                    </m:oMath>
                  </m:oMathPara>
                </a14:m>
                <a:endParaRPr lang="en-US" sz="900" dirty="0"/>
              </a:p>
              <a:p>
                <a:endParaRPr lang="en-US" sz="900" dirty="0"/>
              </a:p>
              <a:p>
                <a:r>
                  <a:rPr lang="en-US" sz="900" dirty="0"/>
                  <a:t>Divide result by 2</a:t>
                </a:r>
                <a:r>
                  <a:rPr lang="en-US" sz="900" baseline="30000" dirty="0"/>
                  <a:t>48</a:t>
                </a:r>
                <a:r>
                  <a:rPr lang="en-US" sz="900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798CDF-F3CC-6D42-8888-74625EF84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334" y="3570632"/>
                <a:ext cx="2290970" cy="7848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8753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48DEA0-FC18-9444-B604-C768A3D9C6F3}"/>
              </a:ext>
            </a:extLst>
          </p:cNvPr>
          <p:cNvSpPr txBox="1"/>
          <p:nvPr/>
        </p:nvSpPr>
        <p:spPr>
          <a:xfrm>
            <a:off x="733193" y="390384"/>
            <a:ext cx="7577254" cy="4293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001A57"/>
                </a:solidFill>
              </a:rPr>
              <a:t>Sampling from discrete distributions </a:t>
            </a:r>
            <a:endParaRPr lang="en-US" sz="1200" b="1" dirty="0">
              <a:solidFill>
                <a:srgbClr val="001A57"/>
              </a:solidFill>
            </a:endParaRPr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b="1" dirty="0"/>
              <a:t>Example 5</a:t>
            </a:r>
            <a:r>
              <a:rPr lang="en-US" sz="1200" dirty="0"/>
              <a:t>: dice rolling</a:t>
            </a:r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endParaRPr lang="en-US" sz="1200" dirty="0"/>
          </a:p>
          <a:p>
            <a:r>
              <a:rPr lang="en-US" sz="1200" dirty="0"/>
              <a:t>Observations take 11 values: 2, …, 12, each one happening with probability:</a:t>
            </a:r>
          </a:p>
          <a:p>
            <a:endParaRPr lang="en-US" sz="1200" dirty="0"/>
          </a:p>
          <a:p>
            <a:pPr algn="ctr"/>
            <a:r>
              <a:rPr lang="en-US" sz="900" dirty="0"/>
              <a:t>Probability(2) = 1/36, Probability(3) = 2/36, Probability(4) = 3/36, Probability(5) = 4/36, Probability(6) = 5/36, Probability(7) = 6/36</a:t>
            </a:r>
          </a:p>
          <a:p>
            <a:pPr algn="ctr"/>
            <a:r>
              <a:rPr lang="en-US" sz="900" dirty="0"/>
              <a:t>Probability(12) = 1/36, Probability(11) = 2/36, Probability(10) = 3/36, Probability(9) = 4/36, Probability(8) = 5/36</a:t>
            </a:r>
          </a:p>
          <a:p>
            <a:endParaRPr lang="en-US" sz="1200" dirty="0"/>
          </a:p>
          <a:p>
            <a:r>
              <a:rPr lang="en-US" sz="1200" b="1" dirty="0"/>
              <a:t>Assumption</a:t>
            </a:r>
            <a:r>
              <a:rPr lang="en-US" sz="1200" dirty="0"/>
              <a:t>: the dice are fair and independent.</a:t>
            </a:r>
          </a:p>
          <a:p>
            <a:endParaRPr lang="en-US" sz="1200" dirty="0"/>
          </a:p>
          <a:p>
            <a:r>
              <a:rPr lang="en-US" sz="1200" b="1" dirty="0"/>
              <a:t>Note</a:t>
            </a:r>
            <a:r>
              <a:rPr lang="en-US" sz="1200" dirty="0"/>
              <a:t>: we could roll a single die in sequence, then add the results.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B7352-EA3B-A14B-90C2-BCCA9ACCB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028700"/>
            <a:ext cx="3086100" cy="205740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DAA5AB-5B6D-F247-83EA-3E884052B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827495"/>
              </p:ext>
            </p:extLst>
          </p:nvPr>
        </p:nvGraphicFramePr>
        <p:xfrm>
          <a:off x="1943938" y="1361575"/>
          <a:ext cx="1645917" cy="16459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5131">
                  <a:extLst>
                    <a:ext uri="{9D8B030D-6E8A-4147-A177-3AD203B41FA5}">
                      <a16:colId xmlns:a16="http://schemas.microsoft.com/office/drawing/2014/main" val="2532922286"/>
                    </a:ext>
                  </a:extLst>
                </a:gridCol>
                <a:gridCol w="235131">
                  <a:extLst>
                    <a:ext uri="{9D8B030D-6E8A-4147-A177-3AD203B41FA5}">
                      <a16:colId xmlns:a16="http://schemas.microsoft.com/office/drawing/2014/main" val="3764759124"/>
                    </a:ext>
                  </a:extLst>
                </a:gridCol>
                <a:gridCol w="235131">
                  <a:extLst>
                    <a:ext uri="{9D8B030D-6E8A-4147-A177-3AD203B41FA5}">
                      <a16:colId xmlns:a16="http://schemas.microsoft.com/office/drawing/2014/main" val="4251713177"/>
                    </a:ext>
                  </a:extLst>
                </a:gridCol>
                <a:gridCol w="235131">
                  <a:extLst>
                    <a:ext uri="{9D8B030D-6E8A-4147-A177-3AD203B41FA5}">
                      <a16:colId xmlns:a16="http://schemas.microsoft.com/office/drawing/2014/main" val="4026972453"/>
                    </a:ext>
                  </a:extLst>
                </a:gridCol>
                <a:gridCol w="235131">
                  <a:extLst>
                    <a:ext uri="{9D8B030D-6E8A-4147-A177-3AD203B41FA5}">
                      <a16:colId xmlns:a16="http://schemas.microsoft.com/office/drawing/2014/main" val="956371174"/>
                    </a:ext>
                  </a:extLst>
                </a:gridCol>
                <a:gridCol w="235131">
                  <a:extLst>
                    <a:ext uri="{9D8B030D-6E8A-4147-A177-3AD203B41FA5}">
                      <a16:colId xmlns:a16="http://schemas.microsoft.com/office/drawing/2014/main" val="807001938"/>
                    </a:ext>
                  </a:extLst>
                </a:gridCol>
                <a:gridCol w="235131">
                  <a:extLst>
                    <a:ext uri="{9D8B030D-6E8A-4147-A177-3AD203B41FA5}">
                      <a16:colId xmlns:a16="http://schemas.microsoft.com/office/drawing/2014/main" val="648904441"/>
                    </a:ext>
                  </a:extLst>
                </a:gridCol>
              </a:tblGrid>
              <a:tr h="235131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762002"/>
                  </a:ext>
                </a:extLst>
              </a:tr>
              <a:tr h="23513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072477523"/>
                  </a:ext>
                </a:extLst>
              </a:tr>
              <a:tr h="23513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2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6531136"/>
                  </a:ext>
                </a:extLst>
              </a:tr>
              <a:tr h="23513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3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71115113"/>
                  </a:ext>
                </a:extLst>
              </a:tr>
              <a:tr h="23513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4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92864667"/>
                  </a:ext>
                </a:extLst>
              </a:tr>
              <a:tr h="23513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5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35862073"/>
                  </a:ext>
                </a:extLst>
              </a:tr>
              <a:tr h="235131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6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12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93755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615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180</TotalTime>
  <Words>4363</Words>
  <Application>Microsoft Macintosh PowerPoint</Application>
  <PresentationFormat>On-screen Show (16:9)</PresentationFormat>
  <Paragraphs>1011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Cambria Math</vt:lpstr>
      <vt:lpstr>Helvetica</vt:lpstr>
      <vt:lpstr>Helvetica Neue</vt:lpstr>
      <vt:lpstr>Office Theme</vt:lpstr>
      <vt:lpstr>Machine Learning Summer School Day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aaa</dc:title>
  <dc:creator>Ricardo Henao</dc:creator>
  <cp:lastModifiedBy>Ricardo Henao</cp:lastModifiedBy>
  <cp:revision>47</cp:revision>
  <cp:lastPrinted>2018-06-26T23:09:22Z</cp:lastPrinted>
  <dcterms:created xsi:type="dcterms:W3CDTF">2018-06-24T10:10:39Z</dcterms:created>
  <dcterms:modified xsi:type="dcterms:W3CDTF">2018-06-26T23:12:09Z</dcterms:modified>
</cp:coreProperties>
</file>